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79" r:id="rId2"/>
    <p:sldId id="257" r:id="rId3"/>
    <p:sldId id="767" r:id="rId4"/>
    <p:sldId id="768" r:id="rId5"/>
    <p:sldId id="769" r:id="rId6"/>
    <p:sldId id="770" r:id="rId7"/>
    <p:sldId id="771" r:id="rId8"/>
    <p:sldId id="774" r:id="rId9"/>
    <p:sldId id="773" r:id="rId10"/>
    <p:sldId id="775" r:id="rId11"/>
    <p:sldId id="437" r:id="rId12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8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6666"/>
    <a:srgbClr val="FF0000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255" autoAdjust="0"/>
    <p:restoredTop sz="95179"/>
  </p:normalViewPr>
  <p:slideViewPr>
    <p:cSldViewPr>
      <p:cViewPr>
        <p:scale>
          <a:sx n="116" d="100"/>
          <a:sy n="116" d="100"/>
        </p:scale>
        <p:origin x="488" y="-864"/>
      </p:cViewPr>
      <p:guideLst>
        <p:guide orient="horz" pos="211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1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/>
            </a:lvl1pPr>
          </a:lstStyle>
          <a:p>
            <a:pPr>
              <a:defRPr/>
            </a:pPr>
            <a:fld id="{1E6CDB78-0153-4A6A-85BB-C59C97272AFA}" type="datetime1">
              <a:rPr lang="zh-CN" altLang="en-US"/>
              <a:pPr>
                <a:defRPr/>
              </a:pPr>
              <a:t>16/8/18</a:t>
            </a:fld>
            <a:endParaRPr lang="zh-CN" altLang="en-US" sz="1200"/>
          </a:p>
        </p:txBody>
      </p:sp>
      <p:sp>
        <p:nvSpPr>
          <p:cNvPr id="92164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92165" name="备注占位符 4"/>
          <p:cNvSpPr>
            <a:spLocks noGrp="1" noRot="1" noChangeAspect="1"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defTabSz="0" eaLnBrk="0" hangingPunct="0">
              <a:spcBef>
                <a:spcPct val="30000"/>
              </a:spcBef>
              <a:buFontTx/>
              <a:buNone/>
            </a:pPr>
            <a:r>
              <a:rPr lang="zh-CN" altLang="en-US" sz="1200"/>
              <a:t>单击此处编辑母版文本样式</a:t>
            </a:r>
          </a:p>
          <a:p>
            <a:pPr defTabSz="0" eaLnBrk="0" hangingPunct="0">
              <a:spcBef>
                <a:spcPct val="30000"/>
              </a:spcBef>
              <a:buFontTx/>
              <a:buNone/>
            </a:pPr>
            <a:r>
              <a:rPr lang="zh-CN" altLang="en-US" sz="1200"/>
              <a:t>第二级</a:t>
            </a:r>
          </a:p>
          <a:p>
            <a:pPr defTabSz="0" eaLnBrk="0" hangingPunct="0">
              <a:spcBef>
                <a:spcPct val="30000"/>
              </a:spcBef>
              <a:buFontTx/>
              <a:buNone/>
            </a:pPr>
            <a:r>
              <a:rPr lang="zh-CN" altLang="en-US" sz="1200"/>
              <a:t>第三级</a:t>
            </a:r>
          </a:p>
          <a:p>
            <a:pPr defTabSz="0" eaLnBrk="0" hangingPunct="0">
              <a:spcBef>
                <a:spcPct val="30000"/>
              </a:spcBef>
              <a:buFontTx/>
              <a:buNone/>
            </a:pPr>
            <a:r>
              <a:rPr lang="zh-CN" altLang="en-US" sz="1200"/>
              <a:t>第四级</a:t>
            </a:r>
          </a:p>
          <a:p>
            <a:pPr defTabSz="0" eaLnBrk="0" hangingPunct="0">
              <a:spcBef>
                <a:spcPct val="30000"/>
              </a:spcBef>
              <a:buFontTx/>
              <a:buNone/>
            </a:pPr>
            <a:r>
              <a:rPr lang="zh-CN" altLang="en-US" sz="1200"/>
              <a:t>第五级</a:t>
            </a:r>
          </a:p>
        </p:txBody>
      </p:sp>
      <p:sp>
        <p:nvSpPr>
          <p:cNvPr id="2054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5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/>
            </a:lvl1pPr>
          </a:lstStyle>
          <a:p>
            <a:pPr>
              <a:defRPr/>
            </a:pPr>
            <a:fld id="{472E7A9D-D4CF-4692-86DC-D3094390AB2D}" type="slidenum">
              <a:rPr lang="zh-CN" altLang="en-US"/>
              <a:pPr>
                <a:defRPr/>
              </a:pPr>
              <a:t>‹#›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614804067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3559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1243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8874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4936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42473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5980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2600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7221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3667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709253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Franklin Gothic Medium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485955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Franklin Gothic Medium" pitchFamily="34" charset="0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anklin Gothic Medium" pitchFamily="34" charset="0"/>
          <a:ea typeface="微软雅黑" pitchFamily="34" charset="-122"/>
          <a:sym typeface="Franklin Gothic Medium" pitchFamily="34" charset="0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anklin Gothic Medium" pitchFamily="34" charset="0"/>
          <a:ea typeface="微软雅黑" pitchFamily="34" charset="-122"/>
          <a:sym typeface="Franklin Gothic Medium" pitchFamily="34" charset="0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anklin Gothic Medium" pitchFamily="34" charset="0"/>
          <a:ea typeface="微软雅黑" pitchFamily="34" charset="-122"/>
          <a:sym typeface="Franklin Gothic Medium" pitchFamily="34" charset="0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anklin Gothic Medium" pitchFamily="34" charset="0"/>
          <a:ea typeface="微软雅黑" pitchFamily="34" charset="-122"/>
          <a:sym typeface="Franklin Gothic Medium" pitchFamily="34" charset="0"/>
        </a:defRPr>
      </a:lvl5pPr>
      <a:lvl6pPr marL="13716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anklin Gothic Medium" pitchFamily="34" charset="0"/>
          <a:ea typeface="微软雅黑" pitchFamily="34" charset="-122"/>
          <a:sym typeface="Franklin Gothic Medium" pitchFamily="34" charset="0"/>
        </a:defRPr>
      </a:lvl6pPr>
      <a:lvl7pPr marL="18288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anklin Gothic Medium" pitchFamily="34" charset="0"/>
          <a:ea typeface="微软雅黑" pitchFamily="34" charset="-122"/>
          <a:sym typeface="Franklin Gothic Medium" pitchFamily="34" charset="0"/>
        </a:defRPr>
      </a:lvl7pPr>
      <a:lvl8pPr marL="22860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anklin Gothic Medium" pitchFamily="34" charset="0"/>
          <a:ea typeface="微软雅黑" pitchFamily="34" charset="-122"/>
          <a:sym typeface="Franklin Gothic Medium" pitchFamily="34" charset="0"/>
        </a:defRPr>
      </a:lvl8pPr>
      <a:lvl9pPr marL="27432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Franklin Gothic Medium" pitchFamily="34" charset="0"/>
          <a:ea typeface="微软雅黑" pitchFamily="34" charset="-122"/>
          <a:sym typeface="Franklin Gothic Medium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Franklin Gothic Medium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>
          <a:solidFill>
            <a:schemeClr val="tx1"/>
          </a:solidFill>
          <a:latin typeface="+mn-lt"/>
          <a:ea typeface="+mn-ea"/>
          <a:sym typeface="Franklin Gothic Medium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Franklin Gothic Medium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>
          <a:solidFill>
            <a:schemeClr val="tx1"/>
          </a:solidFill>
          <a:latin typeface="+mn-lt"/>
          <a:ea typeface="+mn-ea"/>
          <a:sym typeface="Franklin Gothic Medium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Franklin Gothic Medium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Franklin Gothic Medium" pitchFamily="34" charset="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Franklin Gothic Medium" pitchFamily="34" charset="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Franklin Gothic Medium" pitchFamily="34" charset="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Franklin Gothic Medium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go.pkgdoc.org/github.com/robfig/cron)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矩形 6"/>
          <p:cNvSpPr>
            <a:spLocks noChangeArrowheads="1"/>
          </p:cNvSpPr>
          <p:nvPr/>
        </p:nvSpPr>
        <p:spPr bwMode="auto">
          <a:xfrm>
            <a:off x="0" y="1917700"/>
            <a:ext cx="9144000" cy="2016125"/>
          </a:xfrm>
          <a:prstGeom prst="rect">
            <a:avLst/>
          </a:prstGeom>
          <a:solidFill>
            <a:srgbClr val="92D050"/>
          </a:solidFill>
          <a:ln>
            <a:noFill/>
          </a:ln>
          <a:extLst/>
        </p:spPr>
        <p:txBody>
          <a:bodyPr anchor="ctr"/>
          <a:lstStyle/>
          <a:p>
            <a:endParaRPr lang="zh-CN" altLang="zh-CN">
              <a:solidFill>
                <a:srgbClr val="FFFFFF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029" name="TextBox 3"/>
          <p:cNvSpPr>
            <a:spLocks noChangeArrowheads="1"/>
          </p:cNvSpPr>
          <p:nvPr/>
        </p:nvSpPr>
        <p:spPr bwMode="auto">
          <a:xfrm>
            <a:off x="395288" y="2384425"/>
            <a:ext cx="8281987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4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            定时服务介绍</a:t>
            </a:r>
            <a:endParaRPr lang="zh-CN" altLang="en-US" sz="4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030" name="TextBox 4"/>
          <p:cNvSpPr>
            <a:spLocks noChangeArrowheads="1"/>
          </p:cNvSpPr>
          <p:nvPr/>
        </p:nvSpPr>
        <p:spPr bwMode="auto">
          <a:xfrm>
            <a:off x="395288" y="3360489"/>
            <a:ext cx="598487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电商</a:t>
            </a:r>
            <a:r>
              <a:rPr lang="en-US" altLang="zh-CN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-</a:t>
            </a:r>
            <a:r>
              <a:rPr lang="zh-CN" altLang="en-US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兰芳</a:t>
            </a:r>
            <a:endParaRPr lang="zh-CN" altLang="en-US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031" name="TextBox 6"/>
          <p:cNvSpPr>
            <a:spLocks noChangeArrowheads="1"/>
          </p:cNvSpPr>
          <p:nvPr/>
        </p:nvSpPr>
        <p:spPr bwMode="auto">
          <a:xfrm>
            <a:off x="468313" y="5805488"/>
            <a:ext cx="136537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rgbClr val="000000"/>
                </a:solidFill>
                <a:latin typeface="Franklin Gothic Medium" pitchFamily="34" charset="0"/>
                <a:sym typeface="Franklin Gothic Medium" pitchFamily="34" charset="0"/>
              </a:rPr>
              <a:t>201</a:t>
            </a:r>
            <a:r>
              <a:rPr lang="en-US" altLang="zh-CN" dirty="0" smtClean="0">
                <a:solidFill>
                  <a:srgbClr val="000000"/>
                </a:solidFill>
                <a:latin typeface="Franklin Gothic Medium" pitchFamily="34" charset="0"/>
                <a:sym typeface="Franklin Gothic Medium" pitchFamily="34" charset="0"/>
              </a:rPr>
              <a:t>6</a:t>
            </a:r>
            <a:r>
              <a:rPr lang="zh-CN" altLang="en-US" dirty="0" smtClean="0">
                <a:solidFill>
                  <a:srgbClr val="000000"/>
                </a:solidFill>
                <a:latin typeface="Franklin Gothic Medium" pitchFamily="34" charset="0"/>
                <a:sym typeface="Franklin Gothic Medium" pitchFamily="34" charset="0"/>
              </a:rPr>
              <a:t>-0</a:t>
            </a:r>
            <a:r>
              <a:rPr lang="en-US" altLang="zh-CN" dirty="0" smtClean="0">
                <a:solidFill>
                  <a:srgbClr val="000000"/>
                </a:solidFill>
                <a:latin typeface="Franklin Gothic Medium" pitchFamily="34" charset="0"/>
                <a:sym typeface="Franklin Gothic Medium" pitchFamily="34" charset="0"/>
              </a:rPr>
              <a:t>8</a:t>
            </a:r>
            <a:r>
              <a:rPr lang="zh-CN" altLang="en-US" dirty="0" smtClean="0">
                <a:solidFill>
                  <a:srgbClr val="000000"/>
                </a:solidFill>
                <a:latin typeface="Franklin Gothic Medium" pitchFamily="34" charset="0"/>
                <a:sym typeface="Franklin Gothic Medium" pitchFamily="34" charset="0"/>
              </a:rPr>
              <a:t>-1</a:t>
            </a:r>
            <a:r>
              <a:rPr lang="en-US" altLang="zh-CN" dirty="0" smtClean="0">
                <a:solidFill>
                  <a:srgbClr val="000000"/>
                </a:solidFill>
                <a:latin typeface="Franklin Gothic Medium" pitchFamily="34" charset="0"/>
                <a:sym typeface="Franklin Gothic Medium" pitchFamily="34" charset="0"/>
              </a:rPr>
              <a:t>8</a:t>
            </a:r>
            <a:endParaRPr lang="zh-CN" altLang="en-US" dirty="0">
              <a:solidFill>
                <a:srgbClr val="000000"/>
              </a:solidFill>
              <a:latin typeface="Franklin Gothic Medium" pitchFamily="34" charset="0"/>
              <a:sym typeface="Franklin Gothic Medium" pitchFamily="34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矩形 2"/>
          <p:cNvSpPr>
            <a:spLocks noChangeArrowheads="1"/>
          </p:cNvSpPr>
          <p:nvPr/>
        </p:nvSpPr>
        <p:spPr bwMode="auto">
          <a:xfrm>
            <a:off x="0" y="965200"/>
            <a:ext cx="9144000" cy="92075"/>
          </a:xfrm>
          <a:prstGeom prst="rect">
            <a:avLst/>
          </a:prstGeom>
          <a:solidFill>
            <a:srgbClr val="92D050"/>
          </a:solidFill>
          <a:ln>
            <a:noFill/>
          </a:ln>
          <a:extLst/>
        </p:spPr>
        <p:txBody>
          <a:bodyPr anchor="ctr"/>
          <a:lstStyle/>
          <a:p>
            <a:r>
              <a:rPr lang="zh-CN" altLang="zh-CN">
                <a:solidFill>
                  <a:srgbClr val="FFFFFF"/>
                </a:solidFill>
                <a:latin typeface="Franklin Gothic Medium" pitchFamily="34" charset="0"/>
                <a:sym typeface="Franklin Gothic Medium" pitchFamily="34" charset="0"/>
              </a:rPr>
              <a:t> </a:t>
            </a:r>
            <a:endParaRPr lang="zh-CN" altLang="zh-CN">
              <a:solidFill>
                <a:srgbClr val="FFFFFF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052" name="TextBox 4"/>
          <p:cNvSpPr>
            <a:spLocks noChangeArrowheads="1"/>
          </p:cNvSpPr>
          <p:nvPr/>
        </p:nvSpPr>
        <p:spPr bwMode="auto">
          <a:xfrm>
            <a:off x="36513" y="260350"/>
            <a:ext cx="4903787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3200" dirty="0" smtClean="0"/>
              <a:t>如何使用</a:t>
            </a:r>
            <a:endParaRPr lang="zh-CN" altLang="en-US" sz="3200" dirty="0"/>
          </a:p>
        </p:txBody>
      </p:sp>
      <p:sp>
        <p:nvSpPr>
          <p:cNvPr id="29" name="Rectangle 3"/>
          <p:cNvSpPr txBox="1">
            <a:spLocks noChangeArrowheads="1"/>
          </p:cNvSpPr>
          <p:nvPr/>
        </p:nvSpPr>
        <p:spPr bwMode="auto">
          <a:xfrm>
            <a:off x="195314" y="1191766"/>
            <a:ext cx="6824856" cy="173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l">
              <a:lnSpc>
                <a:spcPct val="120000"/>
              </a:lnSpc>
              <a:buSzPct val="50000"/>
            </a:pPr>
            <a:r>
              <a:rPr lang="zh-CN" altLang="en-US" sz="1400" dirty="0" smtClean="0"/>
              <a:t>使用：提供了三个</a:t>
            </a:r>
            <a:r>
              <a:rPr lang="en-US" altLang="zh-CN" sz="1400" dirty="0" smtClean="0"/>
              <a:t>http</a:t>
            </a:r>
            <a:r>
              <a:rPr lang="zh-CN" altLang="en-US" sz="1400" dirty="0" smtClean="0"/>
              <a:t>接口：</a:t>
            </a:r>
          </a:p>
          <a:p>
            <a:pPr algn="l">
              <a:lnSpc>
                <a:spcPct val="120000"/>
              </a:lnSpc>
              <a:buSzPct val="50000"/>
            </a:pPr>
            <a:r>
              <a:rPr lang="en-US" altLang="zh-CN" sz="1400" dirty="0" smtClean="0"/>
              <a:t>1</a:t>
            </a:r>
            <a:r>
              <a:rPr lang="zh-CN" altLang="en-US" sz="1400" dirty="0" smtClean="0"/>
              <a:t>、注册定时任务， 注册的时候带上配置信息</a:t>
            </a:r>
          </a:p>
          <a:p>
            <a:pPr algn="l">
              <a:lnSpc>
                <a:spcPct val="120000"/>
              </a:lnSpc>
              <a:buSzPct val="50000"/>
            </a:pPr>
            <a:r>
              <a:rPr lang="en-US" altLang="zh-CN" sz="1400" dirty="0" smtClean="0"/>
              <a:t>2</a:t>
            </a:r>
            <a:r>
              <a:rPr lang="zh-CN" altLang="en-US" sz="1400" dirty="0" smtClean="0"/>
              <a:t>、更定时任务配置新</a:t>
            </a:r>
          </a:p>
          <a:p>
            <a:pPr algn="l">
              <a:lnSpc>
                <a:spcPct val="120000"/>
              </a:lnSpc>
              <a:buSzPct val="50000"/>
            </a:pPr>
            <a:r>
              <a:rPr lang="en-US" altLang="zh-CN" sz="1400" dirty="0" smtClean="0"/>
              <a:t>3</a:t>
            </a:r>
            <a:r>
              <a:rPr lang="zh-CN" altLang="en-US" sz="1400" dirty="0" smtClean="0"/>
              <a:t>、查询执行结果</a:t>
            </a:r>
          </a:p>
          <a:p>
            <a:pPr algn="l">
              <a:lnSpc>
                <a:spcPct val="120000"/>
              </a:lnSpc>
              <a:buSzPct val="50000"/>
            </a:pPr>
            <a:r>
              <a:rPr lang="en-US" altLang="zh-CN" sz="1400" dirty="0" smtClean="0"/>
              <a:t>4</a:t>
            </a:r>
            <a:r>
              <a:rPr lang="zh-CN" altLang="en-US" sz="1400" dirty="0" smtClean="0"/>
              <a:t>、强制重跑</a:t>
            </a:r>
            <a:endParaRPr lang="zh-CN" altLang="en-US" sz="1400" dirty="0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195314" y="3212985"/>
            <a:ext cx="6824856" cy="173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l">
              <a:lnSpc>
                <a:spcPct val="120000"/>
              </a:lnSpc>
              <a:buSzPct val="50000"/>
            </a:pPr>
            <a:r>
              <a:rPr lang="zh-CN" altLang="en-US" sz="1400" dirty="0" smtClean="0"/>
              <a:t>扩展方案：</a:t>
            </a:r>
          </a:p>
          <a:p>
            <a:pPr algn="l">
              <a:lnSpc>
                <a:spcPct val="120000"/>
              </a:lnSpc>
              <a:buSzPct val="50000"/>
            </a:pPr>
            <a:r>
              <a:rPr lang="zh-CN" altLang="en-US" sz="1400" dirty="0" smtClean="0"/>
              <a:t>服务本身无状态，只依赖存储，存储是一个中心</a:t>
            </a:r>
            <a:r>
              <a:rPr lang="en-US" altLang="zh-CN" sz="1400" dirty="0" smtClean="0"/>
              <a:t>;</a:t>
            </a:r>
          </a:p>
          <a:p>
            <a:pPr algn="l">
              <a:lnSpc>
                <a:spcPct val="120000"/>
              </a:lnSpc>
              <a:buSzPct val="50000"/>
            </a:pPr>
            <a:r>
              <a:rPr lang="zh-CN" altLang="en-US" sz="1400" dirty="0" smtClean="0"/>
              <a:t>可以将存储进行拆分，服务读取指定范围的数据。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04802324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矩形 6"/>
          <p:cNvSpPr>
            <a:spLocks noChangeArrowheads="1"/>
          </p:cNvSpPr>
          <p:nvPr/>
        </p:nvSpPr>
        <p:spPr bwMode="auto">
          <a:xfrm>
            <a:off x="0" y="1917700"/>
            <a:ext cx="9144000" cy="2016125"/>
          </a:xfrm>
          <a:prstGeom prst="rect">
            <a:avLst/>
          </a:prstGeom>
          <a:solidFill>
            <a:srgbClr val="92D050"/>
          </a:solidFill>
          <a:ln>
            <a:noFill/>
          </a:ln>
          <a:extLst/>
        </p:spPr>
        <p:txBody>
          <a:bodyPr anchor="ctr"/>
          <a:lstStyle/>
          <a:p>
            <a:endParaRPr lang="zh-CN" altLang="zh-CN">
              <a:solidFill>
                <a:srgbClr val="FFFFFF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72707" name="TextBox 1"/>
          <p:cNvSpPr>
            <a:spLocks noChangeArrowheads="1"/>
          </p:cNvSpPr>
          <p:nvPr/>
        </p:nvSpPr>
        <p:spPr bwMode="auto">
          <a:xfrm>
            <a:off x="395288" y="2205038"/>
            <a:ext cx="5329237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60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结束</a:t>
            </a:r>
            <a:r>
              <a:rPr lang="en-US" sz="60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 </a:t>
            </a:r>
            <a:endParaRPr lang="zh-CN" altLang="en-US" sz="60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algn="ctr"/>
            <a:r>
              <a:rPr lang="zh-CN" altLang="en-US" sz="24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谢谢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矩形 2"/>
          <p:cNvSpPr>
            <a:spLocks noChangeArrowheads="1"/>
          </p:cNvSpPr>
          <p:nvPr/>
        </p:nvSpPr>
        <p:spPr bwMode="auto">
          <a:xfrm>
            <a:off x="0" y="965200"/>
            <a:ext cx="9144000" cy="92075"/>
          </a:xfrm>
          <a:prstGeom prst="rect">
            <a:avLst/>
          </a:prstGeom>
          <a:solidFill>
            <a:srgbClr val="92D050"/>
          </a:solidFill>
          <a:ln>
            <a:noFill/>
          </a:ln>
          <a:extLst/>
        </p:spPr>
        <p:txBody>
          <a:bodyPr anchor="ctr"/>
          <a:lstStyle/>
          <a:p>
            <a:r>
              <a:rPr lang="zh-CN" altLang="zh-CN">
                <a:solidFill>
                  <a:srgbClr val="FFFFFF"/>
                </a:solidFill>
                <a:latin typeface="Franklin Gothic Medium" pitchFamily="34" charset="0"/>
                <a:sym typeface="Franklin Gothic Medium" pitchFamily="34" charset="0"/>
              </a:rPr>
              <a:t> </a:t>
            </a:r>
            <a:endParaRPr lang="zh-CN" altLang="zh-CN">
              <a:solidFill>
                <a:srgbClr val="FFFFFF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052" name="TextBox 4"/>
          <p:cNvSpPr>
            <a:spLocks noChangeArrowheads="1"/>
          </p:cNvSpPr>
          <p:nvPr/>
        </p:nvSpPr>
        <p:spPr bwMode="auto">
          <a:xfrm>
            <a:off x="36513" y="260350"/>
            <a:ext cx="4903787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3200" dirty="0" smtClean="0"/>
              <a:t>目录</a:t>
            </a:r>
            <a:endParaRPr lang="zh-CN" altLang="en-US" sz="3200" dirty="0"/>
          </a:p>
        </p:txBody>
      </p:sp>
      <p:sp>
        <p:nvSpPr>
          <p:cNvPr id="9" name="圆角矩形 4"/>
          <p:cNvSpPr/>
          <p:nvPr/>
        </p:nvSpPr>
        <p:spPr>
          <a:xfrm>
            <a:off x="2827572" y="3149281"/>
            <a:ext cx="3716782" cy="470292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46701" tIns="0" rIns="146701" bIns="0" numCol="1" spcCol="1270" anchor="ctr" anchorCtr="0">
            <a:noAutofit/>
          </a:bodyPr>
          <a:lstStyle/>
          <a:p>
            <a:pPr lvl="0" algn="l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3100" dirty="0" smtClean="0"/>
              <a:t>1</a:t>
            </a:r>
            <a:r>
              <a:rPr lang="zh-CN" altLang="en-US" sz="3100" dirty="0" smtClean="0"/>
              <a:t>、</a:t>
            </a:r>
            <a:r>
              <a:rPr lang="zh-CN" altLang="en-US" sz="3100" kern="1200" dirty="0" smtClean="0"/>
              <a:t>开发背景</a:t>
            </a: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1566861" y="1988815"/>
            <a:ext cx="5741329" cy="4176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Verdana" pitchFamily="34" charset="0"/>
              <a:buChar char="▪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Stone Sans" pitchFamily="2" charset="0"/>
              <a:buChar char="‐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charset="-122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charset="-122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charset="-122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charset="-122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charset="-122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charset="-122"/>
              </a:defRPr>
            </a:lvl9pPr>
          </a:lstStyle>
          <a:p>
            <a:pPr>
              <a:lnSpc>
                <a:spcPct val="160000"/>
              </a:lnSpc>
            </a:pPr>
            <a:r>
              <a:rPr lang="zh-CN" altLang="en-US" kern="0" dirty="0" smtClean="0">
                <a:solidFill>
                  <a:srgbClr val="000000"/>
                </a:solidFill>
                <a:latin typeface="Verdana"/>
                <a:ea typeface="黑体"/>
              </a:rPr>
              <a:t>开发背景</a:t>
            </a:r>
            <a:endParaRPr lang="zh-CN" altLang="en-US" kern="0" dirty="0">
              <a:solidFill>
                <a:srgbClr val="000000"/>
              </a:solidFill>
              <a:latin typeface="Verdana"/>
              <a:ea typeface="黑体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6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Verdana" pitchFamily="34" charset="0"/>
              <a:buChar char="▪"/>
              <a:tabLst/>
              <a:defRPr/>
            </a:pPr>
            <a:r>
              <a:rPr kumimoji="0" lang="zh-CN" altLang="en-US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黑体"/>
              </a:rPr>
              <a:t>功能介绍</a:t>
            </a:r>
          </a:p>
          <a:p>
            <a:pPr marL="342900" marR="0" lvl="0" indent="-342900" algn="l" defTabSz="914400" rtl="0" eaLnBrk="1" fontAlgn="base" latinLnBrk="0" hangingPunct="1">
              <a:lnSpc>
                <a:spcPct val="16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Verdana" pitchFamily="34" charset="0"/>
              <a:buChar char="▪"/>
              <a:tabLst/>
              <a:defRPr/>
            </a:pPr>
            <a:r>
              <a:rPr kumimoji="0" lang="zh-CN" altLang="en-US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黑体"/>
              </a:rPr>
              <a:t>实现原理</a:t>
            </a:r>
          </a:p>
          <a:p>
            <a:pPr marL="342900" marR="0" lvl="0" indent="-342900" algn="l" defTabSz="914400" rtl="0" eaLnBrk="1" fontAlgn="base" latinLnBrk="0" hangingPunct="1">
              <a:lnSpc>
                <a:spcPct val="16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Verdana" pitchFamily="34" charset="0"/>
              <a:buChar char="▪"/>
              <a:tabLst/>
              <a:defRPr/>
            </a:pPr>
            <a:r>
              <a:rPr kumimoji="0" lang="zh-CN" altLang="en-US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黑体"/>
              </a:rPr>
              <a:t>如何使用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矩形 2"/>
          <p:cNvSpPr>
            <a:spLocks noChangeArrowheads="1"/>
          </p:cNvSpPr>
          <p:nvPr/>
        </p:nvSpPr>
        <p:spPr bwMode="auto">
          <a:xfrm>
            <a:off x="0" y="965200"/>
            <a:ext cx="9144000" cy="92075"/>
          </a:xfrm>
          <a:prstGeom prst="rect">
            <a:avLst/>
          </a:prstGeom>
          <a:solidFill>
            <a:srgbClr val="92D050"/>
          </a:solidFill>
          <a:ln>
            <a:noFill/>
          </a:ln>
          <a:extLst/>
        </p:spPr>
        <p:txBody>
          <a:bodyPr anchor="ctr"/>
          <a:lstStyle/>
          <a:p>
            <a:r>
              <a:rPr lang="zh-CN" altLang="zh-CN">
                <a:solidFill>
                  <a:srgbClr val="FFFFFF"/>
                </a:solidFill>
                <a:latin typeface="Franklin Gothic Medium" pitchFamily="34" charset="0"/>
                <a:sym typeface="Franklin Gothic Medium" pitchFamily="34" charset="0"/>
              </a:rPr>
              <a:t> </a:t>
            </a:r>
            <a:endParaRPr lang="zh-CN" altLang="zh-CN">
              <a:solidFill>
                <a:srgbClr val="FFFFFF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052" name="TextBox 4"/>
          <p:cNvSpPr>
            <a:spLocks noChangeArrowheads="1"/>
          </p:cNvSpPr>
          <p:nvPr/>
        </p:nvSpPr>
        <p:spPr bwMode="auto">
          <a:xfrm>
            <a:off x="36513" y="260350"/>
            <a:ext cx="4903787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3200" dirty="0" smtClean="0"/>
              <a:t>开发背景</a:t>
            </a:r>
            <a:endParaRPr lang="zh-CN" altLang="en-US" sz="3200" dirty="0"/>
          </a:p>
        </p:txBody>
      </p:sp>
      <p:sp>
        <p:nvSpPr>
          <p:cNvPr id="9" name="圆角矩形 4"/>
          <p:cNvSpPr/>
          <p:nvPr/>
        </p:nvSpPr>
        <p:spPr>
          <a:xfrm>
            <a:off x="2827572" y="3149281"/>
            <a:ext cx="3716782" cy="470292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46701" tIns="0" rIns="146701" bIns="0" numCol="1" spcCol="1270" anchor="ctr" anchorCtr="0">
            <a:noAutofit/>
          </a:bodyPr>
          <a:lstStyle/>
          <a:p>
            <a:pPr lvl="0" algn="l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3100" dirty="0" smtClean="0"/>
              <a:t>1</a:t>
            </a:r>
            <a:r>
              <a:rPr lang="zh-CN" altLang="en-US" sz="3100" dirty="0" smtClean="0"/>
              <a:t>、</a:t>
            </a:r>
            <a:r>
              <a:rPr lang="zh-CN" altLang="en-US" sz="3100" kern="1200" dirty="0" smtClean="0"/>
              <a:t>开发背景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67543" y="1484784"/>
            <a:ext cx="8046219" cy="4032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457200" indent="-457200" algn="l">
              <a:lnSpc>
                <a:spcPct val="120000"/>
              </a:lnSpc>
              <a:buSzPct val="50000"/>
              <a:buFont typeface="Wingdings" pitchFamily="2" charset="2"/>
              <a:buChar char="n"/>
            </a:pPr>
            <a:r>
              <a:rPr lang="zh-CN" altLang="en-US" sz="1800" dirty="0" smtClean="0"/>
              <a:t>业务背景：需要实现定时改价功能</a:t>
            </a:r>
            <a:endParaRPr lang="en-US" altLang="zh-CN" sz="1800" dirty="0" smtClean="0"/>
          </a:p>
          <a:p>
            <a:pPr marL="457200" indent="-457200" algn="l">
              <a:lnSpc>
                <a:spcPct val="120000"/>
              </a:lnSpc>
              <a:buSzPct val="50000"/>
              <a:buFont typeface="Wingdings" pitchFamily="2" charset="2"/>
              <a:buChar char="n"/>
            </a:pPr>
            <a:r>
              <a:rPr lang="en-US" altLang="zh-CN" sz="1800" dirty="0" smtClean="0"/>
              <a:t>Linux</a:t>
            </a:r>
            <a:r>
              <a:rPr lang="zh-CN" altLang="en-US" sz="1800" dirty="0" smtClean="0"/>
              <a:t> </a:t>
            </a:r>
            <a:r>
              <a:rPr lang="en-US" altLang="zh-CN" sz="1800" dirty="0" err="1" smtClean="0"/>
              <a:t>crontab</a:t>
            </a:r>
            <a:endParaRPr lang="en-US" altLang="zh-CN" sz="1800" dirty="0" smtClean="0"/>
          </a:p>
          <a:p>
            <a:pPr marL="742950" lvl="1" indent="-285750" algn="l">
              <a:lnSpc>
                <a:spcPct val="120000"/>
              </a:lnSpc>
              <a:buSzPct val="100000"/>
              <a:buFont typeface="Arial" pitchFamily="34" charset="0"/>
              <a:buChar char="-"/>
            </a:pPr>
            <a:r>
              <a:rPr lang="zh-CN" altLang="en-US" sz="1400" dirty="0" smtClean="0"/>
              <a:t>时间精度不够</a:t>
            </a:r>
            <a:endParaRPr lang="en-US" altLang="zh-CN" sz="1400" dirty="0" smtClean="0"/>
          </a:p>
          <a:p>
            <a:pPr marL="742950" lvl="1" indent="-285750" algn="l">
              <a:lnSpc>
                <a:spcPct val="120000"/>
              </a:lnSpc>
              <a:buSzPct val="100000"/>
              <a:buFont typeface="Arial" pitchFamily="34" charset="0"/>
              <a:buChar char="-"/>
            </a:pPr>
            <a:r>
              <a:rPr lang="zh-CN" altLang="en-US" sz="1400" dirty="0" smtClean="0"/>
              <a:t>脚本太多，部署</a:t>
            </a:r>
            <a:r>
              <a:rPr lang="zh-CN" altLang="en-US" sz="1400" dirty="0"/>
              <a:t>、</a:t>
            </a:r>
            <a:r>
              <a:rPr lang="zh-CN" altLang="en-US" sz="1400" dirty="0" smtClean="0"/>
              <a:t>管理不方便</a:t>
            </a:r>
            <a:endParaRPr lang="en-US" altLang="zh-CN" sz="1800" dirty="0" smtClean="0"/>
          </a:p>
          <a:p>
            <a:pPr marL="457200" indent="-457200" algn="l">
              <a:lnSpc>
                <a:spcPct val="120000"/>
              </a:lnSpc>
              <a:buSzPct val="50000"/>
              <a:buFont typeface="Wingdings" pitchFamily="2" charset="2"/>
              <a:buChar char="n"/>
            </a:pPr>
            <a:r>
              <a:rPr lang="en-US" altLang="zh-CN" sz="1800" dirty="0" err="1" smtClean="0"/>
              <a:t>KingTask</a:t>
            </a:r>
            <a:endParaRPr lang="en-US" altLang="zh-CN" sz="1800" dirty="0"/>
          </a:p>
          <a:p>
            <a:pPr marL="742950" lvl="1" indent="-285750" algn="l">
              <a:lnSpc>
                <a:spcPct val="120000"/>
              </a:lnSpc>
              <a:buSzPct val="100000"/>
              <a:buFont typeface="Arial" pitchFamily="34" charset="0"/>
              <a:buChar char="-"/>
            </a:pPr>
            <a:r>
              <a:rPr lang="zh-CN" altLang="en-US" sz="1400" dirty="0" smtClean="0"/>
              <a:t>不支持时间匹配</a:t>
            </a:r>
          </a:p>
          <a:p>
            <a:pPr marL="742950" lvl="1" indent="-285750" algn="l">
              <a:lnSpc>
                <a:spcPct val="120000"/>
              </a:lnSpc>
              <a:buSzPct val="100000"/>
              <a:buFont typeface="Arial" pitchFamily="34" charset="0"/>
              <a:buChar char="-"/>
            </a:pPr>
            <a:r>
              <a:rPr lang="zh-CN" altLang="en-US" sz="1400" dirty="0" smtClean="0"/>
              <a:t>需要部署</a:t>
            </a:r>
            <a:r>
              <a:rPr lang="en-US" altLang="zh-CN" sz="1400" dirty="0" smtClean="0"/>
              <a:t>broker/</a:t>
            </a:r>
            <a:r>
              <a:rPr lang="en-US" altLang="zh-CN" sz="1400" dirty="0" err="1" smtClean="0"/>
              <a:t>woker</a:t>
            </a:r>
            <a:r>
              <a:rPr lang="zh-CN" altLang="en-US" sz="1400" dirty="0" smtClean="0"/>
              <a:t>两个进程</a:t>
            </a:r>
            <a:r>
              <a:rPr lang="en-US" altLang="zh-CN" sz="1400" dirty="0" smtClean="0"/>
              <a:t> (broker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push</a:t>
            </a:r>
            <a:r>
              <a:rPr lang="zh-CN" altLang="en-US" sz="1400" dirty="0" smtClean="0"/>
              <a:t> </a:t>
            </a:r>
            <a:r>
              <a:rPr lang="en-US" altLang="zh-CN" sz="1400" dirty="0" err="1" smtClean="0"/>
              <a:t>redis</a:t>
            </a:r>
            <a:r>
              <a:rPr lang="zh-CN" altLang="en-US" sz="1400" dirty="0" smtClean="0"/>
              <a:t>，</a:t>
            </a:r>
            <a:r>
              <a:rPr lang="en-US" altLang="zh-CN" sz="1400" dirty="0" smtClean="0"/>
              <a:t>worker</a:t>
            </a:r>
            <a:r>
              <a:rPr lang="zh-CN" altLang="en-US" sz="1400" dirty="0" smtClean="0"/>
              <a:t>定时轮询</a:t>
            </a:r>
            <a:r>
              <a:rPr lang="en-US" altLang="zh-CN" sz="1400" dirty="0" err="1" smtClean="0"/>
              <a:t>redis</a:t>
            </a:r>
            <a:r>
              <a:rPr lang="en-US" altLang="zh-CN" sz="1400" dirty="0" smtClean="0"/>
              <a:t>)</a:t>
            </a:r>
          </a:p>
          <a:p>
            <a:pPr marL="742950" lvl="1" indent="-285750" algn="l">
              <a:lnSpc>
                <a:spcPct val="120000"/>
              </a:lnSpc>
              <a:buSzPct val="100000"/>
              <a:buFont typeface="Arial" pitchFamily="34" charset="0"/>
              <a:buChar char="-"/>
            </a:pPr>
            <a:r>
              <a:rPr lang="zh-CN" altLang="en-US" sz="1400" dirty="0"/>
              <a:t>任务没有落地，有丢失任务</a:t>
            </a:r>
            <a:r>
              <a:rPr lang="zh-CN" altLang="en-US" sz="1400" dirty="0" smtClean="0"/>
              <a:t>风险</a:t>
            </a:r>
          </a:p>
          <a:p>
            <a:pPr marL="742950" lvl="1" indent="-285750" algn="l">
              <a:lnSpc>
                <a:spcPct val="120000"/>
              </a:lnSpc>
              <a:buSzPct val="100000"/>
              <a:buFont typeface="Arial" pitchFamily="34" charset="0"/>
              <a:buChar char="-"/>
            </a:pPr>
            <a:endParaRPr lang="en-US" altLang="zh-CN" sz="1400" dirty="0"/>
          </a:p>
          <a:p>
            <a:pPr algn="l">
              <a:lnSpc>
                <a:spcPct val="120000"/>
              </a:lnSpc>
              <a:buSzPct val="100000"/>
            </a:pPr>
            <a:r>
              <a:rPr lang="zh-CN" altLang="en-US" sz="1800" dirty="0" smtClean="0"/>
              <a:t>定时服务最基本的功能？</a:t>
            </a:r>
            <a:endParaRPr lang="en-US" altLang="zh-CN" sz="1800" dirty="0" smtClean="0"/>
          </a:p>
          <a:p>
            <a:pPr algn="l">
              <a:lnSpc>
                <a:spcPct val="120000"/>
              </a:lnSpc>
              <a:buSzPct val="100000"/>
            </a:pPr>
            <a:r>
              <a:rPr lang="zh-CN" altLang="en-US" sz="1400" dirty="0"/>
              <a:t>	</a:t>
            </a:r>
            <a:r>
              <a:rPr lang="zh-CN" altLang="en-US" sz="1400" dirty="0" smtClean="0"/>
              <a:t>时间匹配 </a:t>
            </a:r>
            <a:r>
              <a:rPr lang="en-US" altLang="zh-CN" sz="1400" dirty="0" smtClean="0"/>
              <a:t>+</a:t>
            </a:r>
            <a:r>
              <a:rPr lang="zh-CN" altLang="en-US" sz="1400" dirty="0" smtClean="0"/>
              <a:t> 时间精度高</a:t>
            </a:r>
            <a:endParaRPr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183611835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矩形 2"/>
          <p:cNvSpPr>
            <a:spLocks noChangeArrowheads="1"/>
          </p:cNvSpPr>
          <p:nvPr/>
        </p:nvSpPr>
        <p:spPr bwMode="auto">
          <a:xfrm>
            <a:off x="0" y="965200"/>
            <a:ext cx="9144000" cy="92075"/>
          </a:xfrm>
          <a:prstGeom prst="rect">
            <a:avLst/>
          </a:prstGeom>
          <a:solidFill>
            <a:srgbClr val="92D050"/>
          </a:solidFill>
          <a:ln>
            <a:noFill/>
          </a:ln>
          <a:extLst/>
        </p:spPr>
        <p:txBody>
          <a:bodyPr anchor="ctr"/>
          <a:lstStyle/>
          <a:p>
            <a:r>
              <a:rPr lang="zh-CN" altLang="zh-CN">
                <a:solidFill>
                  <a:srgbClr val="FFFFFF"/>
                </a:solidFill>
                <a:latin typeface="Franklin Gothic Medium" pitchFamily="34" charset="0"/>
                <a:sym typeface="Franklin Gothic Medium" pitchFamily="34" charset="0"/>
              </a:rPr>
              <a:t> </a:t>
            </a:r>
            <a:endParaRPr lang="zh-CN" altLang="zh-CN">
              <a:solidFill>
                <a:srgbClr val="FFFFFF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052" name="TextBox 4"/>
          <p:cNvSpPr>
            <a:spLocks noChangeArrowheads="1"/>
          </p:cNvSpPr>
          <p:nvPr/>
        </p:nvSpPr>
        <p:spPr bwMode="auto">
          <a:xfrm>
            <a:off x="36513" y="260350"/>
            <a:ext cx="4903787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3200" dirty="0" smtClean="0"/>
              <a:t>功能介绍</a:t>
            </a:r>
            <a:endParaRPr lang="zh-CN" altLang="en-US" sz="3200" dirty="0"/>
          </a:p>
        </p:txBody>
      </p:sp>
      <p:sp>
        <p:nvSpPr>
          <p:cNvPr id="9" name="圆角矩形 4"/>
          <p:cNvSpPr/>
          <p:nvPr/>
        </p:nvSpPr>
        <p:spPr>
          <a:xfrm>
            <a:off x="2827572" y="3149281"/>
            <a:ext cx="3716782" cy="470292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46701" tIns="0" rIns="146701" bIns="0" numCol="1" spcCol="1270" anchor="ctr" anchorCtr="0">
            <a:noAutofit/>
          </a:bodyPr>
          <a:lstStyle/>
          <a:p>
            <a:pPr lvl="0" algn="l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3100" dirty="0" smtClean="0"/>
              <a:t>1</a:t>
            </a:r>
            <a:r>
              <a:rPr lang="zh-CN" altLang="en-US" sz="3100" dirty="0" smtClean="0"/>
              <a:t>、</a:t>
            </a:r>
            <a:r>
              <a:rPr lang="zh-CN" altLang="en-US" sz="3100" kern="1200" dirty="0" smtClean="0"/>
              <a:t>开发背景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67543" y="1484784"/>
            <a:ext cx="8046219" cy="4032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457200" indent="-457200" algn="l">
              <a:lnSpc>
                <a:spcPct val="120000"/>
              </a:lnSpc>
              <a:buSzPct val="50000"/>
              <a:buFont typeface="Wingdings" pitchFamily="2" charset="2"/>
              <a:buChar char="n"/>
            </a:pPr>
            <a:r>
              <a:rPr lang="zh-CN" altLang="en-US" sz="1800" dirty="0" smtClean="0"/>
              <a:t>基本功能</a:t>
            </a:r>
            <a:endParaRPr lang="en-US" altLang="zh-CN" sz="1800" dirty="0" smtClean="0"/>
          </a:p>
          <a:p>
            <a:pPr marL="742950" lvl="1" indent="-285750" algn="l">
              <a:lnSpc>
                <a:spcPct val="120000"/>
              </a:lnSpc>
              <a:buSzPct val="100000"/>
              <a:buFont typeface="Arial" pitchFamily="34" charset="0"/>
              <a:buChar char="-"/>
            </a:pPr>
            <a:r>
              <a:rPr lang="zh-CN" altLang="en-US" sz="1400" dirty="0" smtClean="0"/>
              <a:t>时间匹配：基于</a:t>
            </a:r>
            <a:r>
              <a:rPr lang="en-US" altLang="zh-CN" sz="1400" dirty="0">
                <a:hlinkClick r:id="rId2"/>
              </a:rPr>
              <a:t>http://go.pkgdoc.org/github.com/robfig/cron</a:t>
            </a:r>
            <a:r>
              <a:rPr lang="en-US" altLang="zh-CN" sz="1400" dirty="0" smtClean="0">
                <a:hlinkClick r:id="rId2"/>
              </a:rPr>
              <a:t>)</a:t>
            </a:r>
            <a:endParaRPr lang="zh-CN" altLang="en-US" sz="1400" dirty="0"/>
          </a:p>
          <a:p>
            <a:pPr marL="742950" lvl="1" indent="-285750" algn="l">
              <a:lnSpc>
                <a:spcPct val="120000"/>
              </a:lnSpc>
              <a:buSzPct val="100000"/>
              <a:buFont typeface="Arial" pitchFamily="34" charset="0"/>
              <a:buChar char="-"/>
            </a:pPr>
            <a:r>
              <a:rPr lang="zh-CN" altLang="en-US" sz="1400" dirty="0"/>
              <a:t>时间</a:t>
            </a:r>
            <a:r>
              <a:rPr lang="zh-CN" altLang="en-US" sz="1400" dirty="0" smtClean="0"/>
              <a:t>精度保证：使用多级时间轮结构</a:t>
            </a:r>
            <a:endParaRPr lang="en-US" altLang="zh-CN" sz="1400" dirty="0" smtClean="0"/>
          </a:p>
          <a:p>
            <a:pPr lvl="1" algn="l">
              <a:lnSpc>
                <a:spcPct val="120000"/>
              </a:lnSpc>
              <a:buSzPct val="100000"/>
            </a:pPr>
            <a:endParaRPr lang="en-US" altLang="zh-CN" sz="1400" dirty="0"/>
          </a:p>
          <a:p>
            <a:pPr marL="457200" indent="-457200" algn="l">
              <a:lnSpc>
                <a:spcPct val="120000"/>
              </a:lnSpc>
              <a:buSzPct val="50000"/>
              <a:buFont typeface="Wingdings" pitchFamily="2" charset="2"/>
              <a:buChar char="n"/>
            </a:pPr>
            <a:r>
              <a:rPr lang="zh-CN" altLang="en-US" sz="1800" dirty="0" smtClean="0"/>
              <a:t>扩展功能</a:t>
            </a:r>
            <a:endParaRPr lang="en-US" altLang="zh-CN" sz="1800" dirty="0"/>
          </a:p>
          <a:p>
            <a:pPr marL="742950" lvl="1" indent="-285750" algn="l">
              <a:lnSpc>
                <a:spcPct val="120000"/>
              </a:lnSpc>
              <a:buSzPct val="100000"/>
              <a:buFont typeface="Arial" pitchFamily="34" charset="0"/>
              <a:buChar char="-"/>
            </a:pPr>
            <a:r>
              <a:rPr lang="zh-CN" altLang="en-US" sz="1400" dirty="0" smtClean="0"/>
              <a:t>任务落地</a:t>
            </a:r>
          </a:p>
          <a:p>
            <a:pPr marL="742950" lvl="1" indent="-285750" algn="l">
              <a:lnSpc>
                <a:spcPct val="120000"/>
              </a:lnSpc>
              <a:buSzPct val="100000"/>
              <a:buFont typeface="Arial" pitchFamily="34" charset="0"/>
              <a:buChar char="-"/>
            </a:pPr>
            <a:r>
              <a:rPr lang="zh-CN" altLang="en-US" sz="1400" dirty="0" smtClean="0"/>
              <a:t>可配置任务执行失败是否重试，以及重试次数、间隔</a:t>
            </a:r>
          </a:p>
          <a:p>
            <a:pPr marL="742950" lvl="1" indent="-285750" algn="l">
              <a:lnSpc>
                <a:spcPct val="120000"/>
              </a:lnSpc>
              <a:buSzPct val="100000"/>
              <a:buFont typeface="Arial" pitchFamily="34" charset="0"/>
              <a:buChar char="-"/>
            </a:pPr>
            <a:r>
              <a:rPr lang="zh-CN" altLang="en-US" sz="1400" dirty="0" smtClean="0"/>
              <a:t>支持强制重跑</a:t>
            </a:r>
          </a:p>
          <a:p>
            <a:pPr marL="742950" lvl="1" indent="-285750" algn="l">
              <a:lnSpc>
                <a:spcPct val="120000"/>
              </a:lnSpc>
              <a:buSzPct val="100000"/>
              <a:buFont typeface="Arial" pitchFamily="34" charset="0"/>
              <a:buChar char="-"/>
            </a:pPr>
            <a:r>
              <a:rPr lang="zh-CN" altLang="en-US" sz="1400" dirty="0" smtClean="0"/>
              <a:t>任务执行状态查询</a:t>
            </a:r>
            <a:endParaRPr lang="en-US" altLang="zh-CN" sz="1400" dirty="0" smtClean="0"/>
          </a:p>
          <a:p>
            <a:pPr marL="742950" lvl="1" indent="-285750" algn="l">
              <a:lnSpc>
                <a:spcPct val="120000"/>
              </a:lnSpc>
              <a:buSzPct val="100000"/>
              <a:buFont typeface="Arial" pitchFamily="34" charset="0"/>
              <a:buChar char="-"/>
            </a:pPr>
            <a:endParaRPr lang="en-US" altLang="zh-CN" sz="1400" dirty="0"/>
          </a:p>
          <a:p>
            <a:pPr lvl="1" indent="-457200" algn="l">
              <a:lnSpc>
                <a:spcPct val="120000"/>
              </a:lnSpc>
              <a:buSzPct val="50000"/>
              <a:buFont typeface="Wingdings" pitchFamily="2" charset="2"/>
              <a:buChar char="n"/>
            </a:pPr>
            <a:r>
              <a:rPr lang="zh-CN" altLang="en-US" sz="1800" dirty="0"/>
              <a:t>工作</a:t>
            </a:r>
            <a:r>
              <a:rPr lang="zh-CN" altLang="en-US" sz="1800" dirty="0" smtClean="0"/>
              <a:t>方式</a:t>
            </a:r>
            <a:endParaRPr lang="en-US" altLang="zh-CN" sz="1800" dirty="0" smtClean="0"/>
          </a:p>
          <a:p>
            <a:pPr marL="742950" lvl="1" indent="-285750" algn="l">
              <a:lnSpc>
                <a:spcPct val="120000"/>
              </a:lnSpc>
              <a:buSzPct val="100000"/>
              <a:buFont typeface="Arial" pitchFamily="34" charset="0"/>
              <a:buChar char="-"/>
            </a:pPr>
            <a:r>
              <a:rPr lang="zh-CN" altLang="en-US" sz="1400" dirty="0" smtClean="0"/>
              <a:t>在指定的时间回调注册的接口</a:t>
            </a:r>
            <a:endParaRPr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120643435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矩形 2"/>
          <p:cNvSpPr>
            <a:spLocks noChangeArrowheads="1"/>
          </p:cNvSpPr>
          <p:nvPr/>
        </p:nvSpPr>
        <p:spPr bwMode="auto">
          <a:xfrm>
            <a:off x="0" y="965200"/>
            <a:ext cx="9144000" cy="92075"/>
          </a:xfrm>
          <a:prstGeom prst="rect">
            <a:avLst/>
          </a:prstGeom>
          <a:solidFill>
            <a:srgbClr val="92D050"/>
          </a:solidFill>
          <a:ln>
            <a:noFill/>
          </a:ln>
          <a:extLst/>
        </p:spPr>
        <p:txBody>
          <a:bodyPr anchor="ctr"/>
          <a:lstStyle/>
          <a:p>
            <a:r>
              <a:rPr lang="zh-CN" altLang="zh-CN">
                <a:solidFill>
                  <a:srgbClr val="FFFFFF"/>
                </a:solidFill>
                <a:latin typeface="Franklin Gothic Medium" pitchFamily="34" charset="0"/>
                <a:sym typeface="Franklin Gothic Medium" pitchFamily="34" charset="0"/>
              </a:rPr>
              <a:t> </a:t>
            </a:r>
            <a:endParaRPr lang="zh-CN" altLang="zh-CN">
              <a:solidFill>
                <a:srgbClr val="FFFFFF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052" name="TextBox 4"/>
          <p:cNvSpPr>
            <a:spLocks noChangeArrowheads="1"/>
          </p:cNvSpPr>
          <p:nvPr/>
        </p:nvSpPr>
        <p:spPr bwMode="auto">
          <a:xfrm>
            <a:off x="36513" y="260350"/>
            <a:ext cx="4903787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3200" dirty="0" smtClean="0"/>
              <a:t>实现原理</a:t>
            </a:r>
            <a:r>
              <a:rPr lang="en-US" altLang="zh-CN" sz="3200" dirty="0" smtClean="0"/>
              <a:t>-</a:t>
            </a:r>
            <a:r>
              <a:rPr lang="zh-CN" altLang="en-US" sz="3200" dirty="0" smtClean="0"/>
              <a:t>存储设计</a:t>
            </a:r>
            <a:endParaRPr lang="zh-CN" altLang="en-US" sz="3200" dirty="0"/>
          </a:p>
        </p:txBody>
      </p:sp>
      <p:sp>
        <p:nvSpPr>
          <p:cNvPr id="9" name="圆角矩形 4"/>
          <p:cNvSpPr/>
          <p:nvPr/>
        </p:nvSpPr>
        <p:spPr>
          <a:xfrm>
            <a:off x="2827572" y="3149281"/>
            <a:ext cx="3716782" cy="470292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46701" tIns="0" rIns="146701" bIns="0" numCol="1" spcCol="1270" anchor="ctr" anchorCtr="0">
            <a:noAutofit/>
          </a:bodyPr>
          <a:lstStyle/>
          <a:p>
            <a:pPr lvl="0" algn="l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3100" dirty="0" smtClean="0"/>
              <a:t>1</a:t>
            </a:r>
            <a:r>
              <a:rPr lang="zh-CN" altLang="en-US" sz="3100" dirty="0" smtClean="0"/>
              <a:t>、</a:t>
            </a:r>
            <a:r>
              <a:rPr lang="zh-CN" altLang="en-US" sz="3100" kern="1200" dirty="0" smtClean="0"/>
              <a:t>开发背景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67715" y="1182687"/>
            <a:ext cx="8046219" cy="4032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l">
              <a:lnSpc>
                <a:spcPct val="120000"/>
              </a:lnSpc>
              <a:buSzPct val="50000"/>
            </a:pPr>
            <a:r>
              <a:rPr lang="zh-CN" altLang="en-US" sz="1800" b="1" dirty="0" smtClean="0"/>
              <a:t>任务数据落地到</a:t>
            </a:r>
            <a:r>
              <a:rPr lang="en-US" altLang="zh-CN" sz="1800" b="1" dirty="0" err="1" smtClean="0"/>
              <a:t>mysql</a:t>
            </a:r>
            <a:r>
              <a:rPr lang="zh-CN" altLang="en-US" sz="1800" b="1" dirty="0" smtClean="0"/>
              <a:t>，两张表：任务配置表</a:t>
            </a:r>
            <a:r>
              <a:rPr lang="en-US" altLang="zh-CN" sz="1800" b="1" dirty="0" smtClean="0"/>
              <a:t>,  </a:t>
            </a:r>
            <a:r>
              <a:rPr lang="zh-CN" altLang="en-US" sz="1800" b="1" dirty="0" smtClean="0"/>
              <a:t>任务执行日志表</a:t>
            </a:r>
            <a:endParaRPr lang="en-US" altLang="zh-CN" sz="1800" b="1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00" y="1650910"/>
            <a:ext cx="8307985" cy="357734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715" y="1712107"/>
            <a:ext cx="7524205" cy="334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27958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矩形 2"/>
          <p:cNvSpPr>
            <a:spLocks noChangeArrowheads="1"/>
          </p:cNvSpPr>
          <p:nvPr/>
        </p:nvSpPr>
        <p:spPr bwMode="auto">
          <a:xfrm>
            <a:off x="0" y="965200"/>
            <a:ext cx="9144000" cy="92075"/>
          </a:xfrm>
          <a:prstGeom prst="rect">
            <a:avLst/>
          </a:prstGeom>
          <a:solidFill>
            <a:srgbClr val="92D050"/>
          </a:solidFill>
          <a:ln>
            <a:noFill/>
          </a:ln>
          <a:extLst/>
        </p:spPr>
        <p:txBody>
          <a:bodyPr anchor="ctr"/>
          <a:lstStyle/>
          <a:p>
            <a:r>
              <a:rPr lang="zh-CN" altLang="zh-CN">
                <a:solidFill>
                  <a:srgbClr val="FFFFFF"/>
                </a:solidFill>
                <a:latin typeface="Franklin Gothic Medium" pitchFamily="34" charset="0"/>
                <a:sym typeface="Franklin Gothic Medium" pitchFamily="34" charset="0"/>
              </a:rPr>
              <a:t> </a:t>
            </a:r>
            <a:endParaRPr lang="zh-CN" altLang="zh-CN">
              <a:solidFill>
                <a:srgbClr val="FFFFFF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052" name="TextBox 4"/>
          <p:cNvSpPr>
            <a:spLocks noChangeArrowheads="1"/>
          </p:cNvSpPr>
          <p:nvPr/>
        </p:nvSpPr>
        <p:spPr bwMode="auto">
          <a:xfrm>
            <a:off x="36513" y="260350"/>
            <a:ext cx="4903787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3200" dirty="0" smtClean="0"/>
              <a:t>实现原理</a:t>
            </a:r>
            <a:r>
              <a:rPr lang="en-US" altLang="zh-CN" sz="3200" dirty="0" smtClean="0"/>
              <a:t>-</a:t>
            </a:r>
            <a:r>
              <a:rPr lang="zh-CN" altLang="en-US" sz="3200" dirty="0" smtClean="0"/>
              <a:t>排序链表</a:t>
            </a:r>
            <a:endParaRPr lang="zh-CN" altLang="en-US" sz="3200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67715" y="1340855"/>
            <a:ext cx="5904582" cy="432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l">
              <a:lnSpc>
                <a:spcPct val="120000"/>
              </a:lnSpc>
              <a:buSzPct val="50000"/>
            </a:pPr>
            <a:r>
              <a:rPr lang="zh-CN" altLang="en-US" sz="1800" dirty="0" smtClean="0"/>
              <a:t>有很多方法去对定时任务排序，这里以排序链表为例</a:t>
            </a:r>
            <a:endParaRPr lang="en-US" altLang="zh-CN" sz="1800" dirty="0"/>
          </a:p>
        </p:txBody>
      </p:sp>
      <p:grpSp>
        <p:nvGrpSpPr>
          <p:cNvPr id="25" name="组 24"/>
          <p:cNvGrpSpPr/>
          <p:nvPr/>
        </p:nvGrpSpPr>
        <p:grpSpPr>
          <a:xfrm>
            <a:off x="1475785" y="2299940"/>
            <a:ext cx="4435569" cy="915932"/>
            <a:chOff x="683730" y="1865023"/>
            <a:chExt cx="4435569" cy="915932"/>
          </a:xfrm>
        </p:grpSpPr>
        <p:sp>
          <p:nvSpPr>
            <p:cNvPr id="2" name="椭圆 1"/>
            <p:cNvSpPr/>
            <p:nvPr/>
          </p:nvSpPr>
          <p:spPr bwMode="auto">
            <a:xfrm>
              <a:off x="683730" y="2420930"/>
              <a:ext cx="360025" cy="360025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7" name="椭圆 6"/>
            <p:cNvSpPr/>
            <p:nvPr/>
          </p:nvSpPr>
          <p:spPr bwMode="auto">
            <a:xfrm>
              <a:off x="1473342" y="2420929"/>
              <a:ext cx="360025" cy="360025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8" name="椭圆 7"/>
            <p:cNvSpPr/>
            <p:nvPr/>
          </p:nvSpPr>
          <p:spPr bwMode="auto">
            <a:xfrm>
              <a:off x="2308393" y="2420928"/>
              <a:ext cx="360025" cy="360025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10" name="椭圆 9"/>
            <p:cNvSpPr/>
            <p:nvPr/>
          </p:nvSpPr>
          <p:spPr bwMode="auto">
            <a:xfrm>
              <a:off x="3132068" y="2420924"/>
              <a:ext cx="360025" cy="360025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11" name="椭圆 10"/>
            <p:cNvSpPr/>
            <p:nvPr/>
          </p:nvSpPr>
          <p:spPr bwMode="auto">
            <a:xfrm>
              <a:off x="3967119" y="2410859"/>
              <a:ext cx="360025" cy="360025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12" name="椭圆 11"/>
            <p:cNvSpPr/>
            <p:nvPr/>
          </p:nvSpPr>
          <p:spPr bwMode="auto">
            <a:xfrm>
              <a:off x="4759274" y="2400796"/>
              <a:ext cx="360025" cy="360025"/>
            </a:xfrm>
            <a:prstGeom prst="ellipse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cxnSp>
          <p:nvCxnSpPr>
            <p:cNvPr id="4" name="直线箭头连接符 3"/>
            <p:cNvCxnSpPr>
              <a:stCxn id="2" idx="6"/>
              <a:endCxn id="7" idx="2"/>
            </p:cNvCxnSpPr>
            <p:nvPr/>
          </p:nvCxnSpPr>
          <p:spPr bwMode="auto">
            <a:xfrm flipV="1">
              <a:off x="1043755" y="2600942"/>
              <a:ext cx="429587" cy="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直线箭头连接符 13"/>
            <p:cNvCxnSpPr>
              <a:stCxn id="14" idx="6"/>
            </p:cNvCxnSpPr>
            <p:nvPr/>
          </p:nvCxnSpPr>
          <p:spPr bwMode="auto">
            <a:xfrm flipV="1">
              <a:off x="1858508" y="2600938"/>
              <a:ext cx="429587" cy="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直线箭头连接符 14"/>
            <p:cNvCxnSpPr>
              <a:stCxn id="15" idx="6"/>
            </p:cNvCxnSpPr>
            <p:nvPr/>
          </p:nvCxnSpPr>
          <p:spPr bwMode="auto">
            <a:xfrm flipV="1">
              <a:off x="2702481" y="2600937"/>
              <a:ext cx="429587" cy="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直线箭头连接符 16"/>
            <p:cNvCxnSpPr>
              <a:stCxn id="17" idx="6"/>
            </p:cNvCxnSpPr>
            <p:nvPr/>
          </p:nvCxnSpPr>
          <p:spPr bwMode="auto">
            <a:xfrm flipV="1">
              <a:off x="4312661" y="2590871"/>
              <a:ext cx="429587" cy="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直线箭头连接符 12"/>
            <p:cNvCxnSpPr/>
            <p:nvPr/>
          </p:nvCxnSpPr>
          <p:spPr bwMode="auto">
            <a:xfrm>
              <a:off x="958898" y="2132910"/>
              <a:ext cx="381325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1" name="Rectangle 3"/>
            <p:cNvSpPr txBox="1">
              <a:spLocks noChangeArrowheads="1"/>
            </p:cNvSpPr>
            <p:nvPr/>
          </p:nvSpPr>
          <p:spPr bwMode="auto">
            <a:xfrm>
              <a:off x="1833367" y="1865023"/>
              <a:ext cx="1785848" cy="2461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0" indent="0" algn="ctr" rtl="0" eaLnBrk="0" fontAlgn="base" hangingPunct="0">
                <a:spcBef>
                  <a:spcPct val="20000"/>
                </a:spcBef>
                <a:spcAft>
                  <a:spcPct val="0"/>
                </a:spcAft>
                <a:buNone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rtl="0" eaLnBrk="0" fontAlgn="base" hangingPunct="0">
                <a:spcBef>
                  <a:spcPct val="20000"/>
                </a:spcBef>
                <a:spcAft>
                  <a:spcPct val="0"/>
                </a:spcAft>
                <a:buNone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914400" indent="0" algn="ctr" rtl="0" eaLnBrk="0" fontAlgn="base" hangingPunct="0">
                <a:spcBef>
                  <a:spcPct val="20000"/>
                </a:spcBef>
                <a:spcAft>
                  <a:spcPct val="0"/>
                </a:spcAft>
                <a:buNone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371600" indent="0" algn="ctr" rtl="0" eaLnBrk="0" fontAlgn="base" hangingPunct="0">
                <a:spcBef>
                  <a:spcPct val="20000"/>
                </a:spcBef>
                <a:spcAft>
                  <a:spcPct val="0"/>
                </a:spcAft>
                <a:buNone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1828800" indent="0" algn="ctr" rtl="0" eaLnBrk="0" fontAlgn="base" hangingPunct="0">
                <a:spcBef>
                  <a:spcPct val="20000"/>
                </a:spcBef>
                <a:spcAft>
                  <a:spcPct val="0"/>
                </a:spcAft>
                <a:buNone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286000" indent="0" algn="ctr" rtl="0" fontAlgn="base">
                <a:spcBef>
                  <a:spcPct val="20000"/>
                </a:spcBef>
                <a:spcAft>
                  <a:spcPct val="0"/>
                </a:spcAft>
                <a:buNone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743200" indent="0" algn="ctr" rtl="0" fontAlgn="base">
                <a:spcBef>
                  <a:spcPct val="20000"/>
                </a:spcBef>
                <a:spcAft>
                  <a:spcPct val="0"/>
                </a:spcAft>
                <a:buNone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200400" indent="0" algn="ctr" rtl="0" fontAlgn="base">
                <a:spcBef>
                  <a:spcPct val="20000"/>
                </a:spcBef>
                <a:spcAft>
                  <a:spcPct val="0"/>
                </a:spcAft>
                <a:buNone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657600" indent="0" algn="ctr" rtl="0" fontAlgn="base">
                <a:spcBef>
                  <a:spcPct val="20000"/>
                </a:spcBef>
                <a:spcAft>
                  <a:spcPct val="0"/>
                </a:spcAft>
                <a:buNone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algn="l">
                <a:lnSpc>
                  <a:spcPct val="120000"/>
                </a:lnSpc>
                <a:buSzPct val="50000"/>
              </a:pPr>
              <a:r>
                <a:rPr lang="zh-CN" altLang="en-US" sz="1400" dirty="0" smtClean="0"/>
                <a:t>根据到期时间排序</a:t>
              </a:r>
              <a:endParaRPr lang="en-US" altLang="zh-CN" sz="1400" dirty="0"/>
            </a:p>
          </p:txBody>
        </p:sp>
        <p:cxnSp>
          <p:nvCxnSpPr>
            <p:cNvPr id="27" name="直线箭头连接符 26"/>
            <p:cNvCxnSpPr/>
            <p:nvPr/>
          </p:nvCxnSpPr>
          <p:spPr bwMode="auto">
            <a:xfrm flipV="1">
              <a:off x="3519229" y="2590872"/>
              <a:ext cx="429587" cy="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29" name="Rectangle 3"/>
          <p:cNvSpPr txBox="1">
            <a:spLocks noChangeArrowheads="1"/>
          </p:cNvSpPr>
          <p:nvPr/>
        </p:nvSpPr>
        <p:spPr bwMode="auto">
          <a:xfrm>
            <a:off x="193785" y="4149050"/>
            <a:ext cx="5904582" cy="864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l">
              <a:lnSpc>
                <a:spcPct val="120000"/>
              </a:lnSpc>
              <a:buSzPct val="50000"/>
            </a:pPr>
            <a:r>
              <a:rPr lang="zh-CN" altLang="en-US" sz="1800" dirty="0" smtClean="0"/>
              <a:t>获取：</a:t>
            </a:r>
            <a:r>
              <a:rPr lang="en-US" altLang="zh-CN" sz="1800" dirty="0" smtClean="0"/>
              <a:t>O(1)</a:t>
            </a:r>
            <a:r>
              <a:rPr lang="zh-CN" altLang="en-US" sz="1800" dirty="0" smtClean="0"/>
              <a:t>； 插入：</a:t>
            </a:r>
            <a:r>
              <a:rPr lang="en-US" altLang="zh-CN" sz="1800" dirty="0" smtClean="0"/>
              <a:t>O(n)</a:t>
            </a:r>
            <a:endParaRPr lang="zh-CN" altLang="en-US" sz="1800" dirty="0"/>
          </a:p>
          <a:p>
            <a:pPr algn="l">
              <a:lnSpc>
                <a:spcPct val="120000"/>
              </a:lnSpc>
              <a:buSzPct val="50000"/>
            </a:pPr>
            <a:r>
              <a:rPr lang="zh-CN" altLang="en-US" sz="1800" dirty="0" smtClean="0"/>
              <a:t>当任务比较多的时候，插入节点会比较耗时</a:t>
            </a:r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31610770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矩形 2"/>
          <p:cNvSpPr>
            <a:spLocks noChangeArrowheads="1"/>
          </p:cNvSpPr>
          <p:nvPr/>
        </p:nvSpPr>
        <p:spPr bwMode="auto">
          <a:xfrm>
            <a:off x="0" y="965200"/>
            <a:ext cx="9144000" cy="92075"/>
          </a:xfrm>
          <a:prstGeom prst="rect">
            <a:avLst/>
          </a:prstGeom>
          <a:solidFill>
            <a:srgbClr val="92D050"/>
          </a:solidFill>
          <a:ln>
            <a:noFill/>
          </a:ln>
          <a:extLst/>
        </p:spPr>
        <p:txBody>
          <a:bodyPr anchor="ctr"/>
          <a:lstStyle/>
          <a:p>
            <a:r>
              <a:rPr lang="zh-CN" altLang="zh-CN">
                <a:solidFill>
                  <a:srgbClr val="FFFFFF"/>
                </a:solidFill>
                <a:latin typeface="Franklin Gothic Medium" pitchFamily="34" charset="0"/>
                <a:sym typeface="Franklin Gothic Medium" pitchFamily="34" charset="0"/>
              </a:rPr>
              <a:t> </a:t>
            </a:r>
            <a:endParaRPr lang="zh-CN" altLang="zh-CN">
              <a:solidFill>
                <a:srgbClr val="FFFFFF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052" name="TextBox 4"/>
          <p:cNvSpPr>
            <a:spLocks noChangeArrowheads="1"/>
          </p:cNvSpPr>
          <p:nvPr/>
        </p:nvSpPr>
        <p:spPr bwMode="auto">
          <a:xfrm>
            <a:off x="36513" y="260350"/>
            <a:ext cx="4903787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3200" dirty="0" smtClean="0"/>
              <a:t>实现原理</a:t>
            </a:r>
            <a:r>
              <a:rPr lang="en-US" altLang="zh-CN" sz="3200" dirty="0" smtClean="0"/>
              <a:t>-</a:t>
            </a:r>
            <a:r>
              <a:rPr lang="zh-CN" altLang="en-US" sz="3200" dirty="0" smtClean="0"/>
              <a:t>简单时间轮</a:t>
            </a:r>
            <a:endParaRPr lang="zh-CN" altLang="en-US" sz="3200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544270" y="1176393"/>
            <a:ext cx="5832405" cy="7790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l">
              <a:lnSpc>
                <a:spcPct val="120000"/>
              </a:lnSpc>
              <a:buSzPct val="50000"/>
            </a:pPr>
            <a:r>
              <a:rPr lang="zh-CN" altLang="en-US" sz="1800" dirty="0" smtClean="0"/>
              <a:t>排序链表插入慢的原因：链表太长</a:t>
            </a:r>
          </a:p>
          <a:p>
            <a:pPr algn="l">
              <a:lnSpc>
                <a:spcPct val="120000"/>
              </a:lnSpc>
              <a:buSzPct val="50000"/>
            </a:pPr>
            <a:r>
              <a:rPr lang="zh-CN" altLang="en-US" sz="1800" dirty="0" smtClean="0"/>
              <a:t>优化方案：把单链表拆分成多链表</a:t>
            </a:r>
            <a:endParaRPr lang="en-US" altLang="zh-CN" sz="1800" dirty="0"/>
          </a:p>
        </p:txBody>
      </p:sp>
      <p:grpSp>
        <p:nvGrpSpPr>
          <p:cNvPr id="2050" name="组 2049"/>
          <p:cNvGrpSpPr/>
          <p:nvPr/>
        </p:nvGrpSpPr>
        <p:grpSpPr>
          <a:xfrm>
            <a:off x="496444" y="2584082"/>
            <a:ext cx="206746" cy="1752743"/>
            <a:chOff x="331098" y="2525286"/>
            <a:chExt cx="206746" cy="1752743"/>
          </a:xfrm>
        </p:grpSpPr>
        <p:cxnSp>
          <p:nvCxnSpPr>
            <p:cNvPr id="13" name="直线箭头连接符 12"/>
            <p:cNvCxnSpPr/>
            <p:nvPr/>
          </p:nvCxnSpPr>
          <p:spPr bwMode="auto">
            <a:xfrm flipH="1">
              <a:off x="535874" y="2621243"/>
              <a:ext cx="1970" cy="151277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1" name="Rectangle 3"/>
            <p:cNvSpPr txBox="1">
              <a:spLocks noChangeArrowheads="1"/>
            </p:cNvSpPr>
            <p:nvPr/>
          </p:nvSpPr>
          <p:spPr bwMode="auto">
            <a:xfrm flipH="1">
              <a:off x="331098" y="2525286"/>
              <a:ext cx="78169" cy="175274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0" indent="0" algn="ctr" rtl="0" eaLnBrk="0" fontAlgn="base" hangingPunct="0">
                <a:spcBef>
                  <a:spcPct val="20000"/>
                </a:spcBef>
                <a:spcAft>
                  <a:spcPct val="0"/>
                </a:spcAft>
                <a:buNone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rtl="0" eaLnBrk="0" fontAlgn="base" hangingPunct="0">
                <a:spcBef>
                  <a:spcPct val="20000"/>
                </a:spcBef>
                <a:spcAft>
                  <a:spcPct val="0"/>
                </a:spcAft>
                <a:buNone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914400" indent="0" algn="ctr" rtl="0" eaLnBrk="0" fontAlgn="base" hangingPunct="0">
                <a:spcBef>
                  <a:spcPct val="20000"/>
                </a:spcBef>
                <a:spcAft>
                  <a:spcPct val="0"/>
                </a:spcAft>
                <a:buNone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371600" indent="0" algn="ctr" rtl="0" eaLnBrk="0" fontAlgn="base" hangingPunct="0">
                <a:spcBef>
                  <a:spcPct val="20000"/>
                </a:spcBef>
                <a:spcAft>
                  <a:spcPct val="0"/>
                </a:spcAft>
                <a:buNone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1828800" indent="0" algn="ctr" rtl="0" eaLnBrk="0" fontAlgn="base" hangingPunct="0">
                <a:spcBef>
                  <a:spcPct val="20000"/>
                </a:spcBef>
                <a:spcAft>
                  <a:spcPct val="0"/>
                </a:spcAft>
                <a:buNone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286000" indent="0" algn="ctr" rtl="0" fontAlgn="base">
                <a:spcBef>
                  <a:spcPct val="20000"/>
                </a:spcBef>
                <a:spcAft>
                  <a:spcPct val="0"/>
                </a:spcAft>
                <a:buNone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743200" indent="0" algn="ctr" rtl="0" fontAlgn="base">
                <a:spcBef>
                  <a:spcPct val="20000"/>
                </a:spcBef>
                <a:spcAft>
                  <a:spcPct val="0"/>
                </a:spcAft>
                <a:buNone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200400" indent="0" algn="ctr" rtl="0" fontAlgn="base">
                <a:spcBef>
                  <a:spcPct val="20000"/>
                </a:spcBef>
                <a:spcAft>
                  <a:spcPct val="0"/>
                </a:spcAft>
                <a:buNone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657600" indent="0" algn="ctr" rtl="0" fontAlgn="base">
                <a:spcBef>
                  <a:spcPct val="20000"/>
                </a:spcBef>
                <a:spcAft>
                  <a:spcPct val="0"/>
                </a:spcAft>
                <a:buNone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algn="l">
                <a:lnSpc>
                  <a:spcPct val="120000"/>
                </a:lnSpc>
                <a:buSzPct val="50000"/>
              </a:pPr>
              <a:r>
                <a:rPr lang="zh-CN" altLang="en-US" sz="1100" dirty="0" smtClean="0"/>
                <a:t>根据到期时间排序</a:t>
              </a:r>
              <a:endParaRPr lang="en-US" altLang="zh-CN" sz="1100" dirty="0"/>
            </a:p>
          </p:txBody>
        </p:sp>
      </p:grpSp>
      <p:sp>
        <p:nvSpPr>
          <p:cNvPr id="29" name="Rectangle 3"/>
          <p:cNvSpPr txBox="1">
            <a:spLocks noChangeArrowheads="1"/>
          </p:cNvSpPr>
          <p:nvPr/>
        </p:nvSpPr>
        <p:spPr bwMode="auto">
          <a:xfrm>
            <a:off x="127859" y="4560753"/>
            <a:ext cx="6248816" cy="994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l">
              <a:lnSpc>
                <a:spcPct val="120000"/>
              </a:lnSpc>
              <a:buSzPct val="50000"/>
            </a:pPr>
            <a:r>
              <a:rPr lang="en-US" altLang="zh-CN" sz="1400" dirty="0" smtClean="0"/>
              <a:t> </a:t>
            </a:r>
            <a:r>
              <a:rPr lang="zh-CN" altLang="en-US" sz="1400" dirty="0" smtClean="0"/>
              <a:t>假设从头到尾扫描</a:t>
            </a:r>
            <a:r>
              <a:rPr lang="en-US" altLang="zh-CN" sz="1400" dirty="0" smtClean="0"/>
              <a:t>hash</a:t>
            </a:r>
            <a:r>
              <a:rPr lang="zh-CN" altLang="en-US" sz="1400" dirty="0" smtClean="0"/>
              <a:t>表</a:t>
            </a:r>
            <a:r>
              <a:rPr lang="en-US" altLang="zh-CN" sz="1400" dirty="0" smtClean="0"/>
              <a:t>, </a:t>
            </a:r>
            <a:r>
              <a:rPr lang="zh-CN" altLang="en-US" sz="1400" dirty="0" smtClean="0"/>
              <a:t>每经过一个槽的时间是</a:t>
            </a:r>
            <a:r>
              <a:rPr lang="en-US" altLang="zh-CN" sz="1400" dirty="0" err="1" smtClean="0"/>
              <a:t>si</a:t>
            </a:r>
            <a:r>
              <a:rPr lang="en-US" altLang="zh-CN" sz="1400" dirty="0" smtClean="0"/>
              <a:t>(</a:t>
            </a:r>
            <a:r>
              <a:rPr lang="zh-CN" altLang="en-US" sz="1400" dirty="0" smtClean="0"/>
              <a:t>时间精度</a:t>
            </a:r>
            <a:r>
              <a:rPr lang="en-US" altLang="zh-CN" sz="1400" dirty="0"/>
              <a:t>)</a:t>
            </a:r>
            <a:r>
              <a:rPr lang="zh-CN" altLang="en-US" sz="1400" dirty="0" smtClean="0"/>
              <a:t>，</a:t>
            </a:r>
            <a:r>
              <a:rPr lang="en-US" altLang="zh-CN" sz="1400" dirty="0" smtClean="0"/>
              <a:t>N</a:t>
            </a:r>
            <a:r>
              <a:rPr lang="zh-CN" altLang="en-US" sz="1400" dirty="0" smtClean="0"/>
              <a:t>为</a:t>
            </a:r>
            <a:r>
              <a:rPr lang="en-US" altLang="zh-CN" sz="1400" dirty="0" smtClean="0"/>
              <a:t>hash</a:t>
            </a:r>
            <a:r>
              <a:rPr lang="zh-CN" altLang="en-US" sz="1400" dirty="0" smtClean="0"/>
              <a:t>表的长度，</a:t>
            </a:r>
            <a:r>
              <a:rPr lang="en-US" altLang="zh-CN" sz="1400" dirty="0" err="1" smtClean="0"/>
              <a:t>cs</a:t>
            </a:r>
            <a:r>
              <a:rPr lang="zh-CN" altLang="en-US" sz="1400" dirty="0" smtClean="0"/>
              <a:t>为当前</a:t>
            </a:r>
            <a:r>
              <a:rPr lang="en-US" altLang="zh-CN" sz="1400" dirty="0" smtClean="0"/>
              <a:t>slot</a:t>
            </a:r>
            <a:r>
              <a:rPr lang="zh-CN" altLang="en-US" sz="1400" dirty="0" smtClean="0"/>
              <a:t>。</a:t>
            </a:r>
          </a:p>
          <a:p>
            <a:pPr algn="l">
              <a:lnSpc>
                <a:spcPct val="120000"/>
              </a:lnSpc>
              <a:buSzPct val="50000"/>
            </a:pPr>
            <a:r>
              <a:rPr lang="zh-CN" altLang="en-US" sz="1400" dirty="0" smtClean="0"/>
              <a:t>那么新插入节点的位置：</a:t>
            </a:r>
            <a:r>
              <a:rPr lang="en-US" altLang="zh-CN" sz="1800" dirty="0" smtClean="0"/>
              <a:t>slot = (</a:t>
            </a:r>
            <a:r>
              <a:rPr lang="en-US" altLang="zh-CN" sz="1800" dirty="0" err="1" smtClean="0"/>
              <a:t>cs</a:t>
            </a:r>
            <a:r>
              <a:rPr lang="en-US" altLang="zh-CN" sz="1800" dirty="0" smtClean="0"/>
              <a:t> + expire/</a:t>
            </a:r>
            <a:r>
              <a:rPr lang="en-US" altLang="zh-CN" sz="1800" b="1" dirty="0" err="1" smtClean="0">
                <a:solidFill>
                  <a:srgbClr val="FF0000"/>
                </a:solidFill>
              </a:rPr>
              <a:t>si</a:t>
            </a:r>
            <a:r>
              <a:rPr lang="en-US" altLang="zh-CN" sz="1800" dirty="0" smtClean="0"/>
              <a:t>)%</a:t>
            </a:r>
            <a:r>
              <a:rPr lang="en-US" altLang="zh-CN" sz="1800" dirty="0" smtClean="0">
                <a:solidFill>
                  <a:srgbClr val="FF0000"/>
                </a:solidFill>
              </a:rPr>
              <a:t>N</a:t>
            </a:r>
            <a:endParaRPr lang="zh-CN" altLang="en-US" sz="1800" dirty="0">
              <a:solidFill>
                <a:srgbClr val="FF0000"/>
              </a:solidFill>
            </a:endParaRPr>
          </a:p>
        </p:txBody>
      </p:sp>
      <p:grpSp>
        <p:nvGrpSpPr>
          <p:cNvPr id="2071" name="组 2070"/>
          <p:cNvGrpSpPr/>
          <p:nvPr/>
        </p:nvGrpSpPr>
        <p:grpSpPr>
          <a:xfrm>
            <a:off x="1552407" y="2636945"/>
            <a:ext cx="3349068" cy="1676826"/>
            <a:chOff x="1552407" y="2794255"/>
            <a:chExt cx="3349068" cy="1676826"/>
          </a:xfrm>
        </p:grpSpPr>
        <p:grpSp>
          <p:nvGrpSpPr>
            <p:cNvPr id="2048" name="组 2047"/>
            <p:cNvGrpSpPr/>
            <p:nvPr/>
          </p:nvGrpSpPr>
          <p:grpSpPr>
            <a:xfrm>
              <a:off x="1552407" y="2794255"/>
              <a:ext cx="147857" cy="1666806"/>
              <a:chOff x="1187765" y="2621243"/>
              <a:chExt cx="147857" cy="1666806"/>
            </a:xfrm>
          </p:grpSpPr>
          <p:cxnSp>
            <p:nvCxnSpPr>
              <p:cNvPr id="4" name="直线箭头连接符 3"/>
              <p:cNvCxnSpPr/>
              <p:nvPr/>
            </p:nvCxnSpPr>
            <p:spPr bwMode="auto">
              <a:xfrm>
                <a:off x="1259770" y="2693248"/>
                <a:ext cx="0" cy="321559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20" name="椭圆 19"/>
              <p:cNvSpPr/>
              <p:nvPr/>
            </p:nvSpPr>
            <p:spPr bwMode="auto">
              <a:xfrm>
                <a:off x="1191612" y="2621243"/>
                <a:ext cx="144010" cy="144010"/>
              </a:xfrm>
              <a:prstGeom prst="ellips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</a:endParaRPr>
              </a:p>
            </p:txBody>
          </p:sp>
          <p:sp>
            <p:nvSpPr>
              <p:cNvPr id="28" name="椭圆 27"/>
              <p:cNvSpPr/>
              <p:nvPr/>
            </p:nvSpPr>
            <p:spPr bwMode="auto">
              <a:xfrm>
                <a:off x="1187765" y="2999080"/>
                <a:ext cx="144010" cy="144010"/>
              </a:xfrm>
              <a:prstGeom prst="ellips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</a:endParaRPr>
              </a:p>
            </p:txBody>
          </p:sp>
          <p:sp>
            <p:nvSpPr>
              <p:cNvPr id="30" name="椭圆 29"/>
              <p:cNvSpPr/>
              <p:nvPr/>
            </p:nvSpPr>
            <p:spPr bwMode="auto">
              <a:xfrm>
                <a:off x="1187765" y="3390555"/>
                <a:ext cx="144010" cy="144010"/>
              </a:xfrm>
              <a:prstGeom prst="ellips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</a:endParaRPr>
              </a:p>
            </p:txBody>
          </p:sp>
          <p:sp>
            <p:nvSpPr>
              <p:cNvPr id="31" name="椭圆 30"/>
              <p:cNvSpPr/>
              <p:nvPr/>
            </p:nvSpPr>
            <p:spPr bwMode="auto">
              <a:xfrm>
                <a:off x="1187765" y="3769931"/>
                <a:ext cx="144010" cy="144010"/>
              </a:xfrm>
              <a:prstGeom prst="ellips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</a:endParaRPr>
              </a:p>
            </p:txBody>
          </p:sp>
          <p:sp>
            <p:nvSpPr>
              <p:cNvPr id="32" name="椭圆 31"/>
              <p:cNvSpPr/>
              <p:nvPr/>
            </p:nvSpPr>
            <p:spPr bwMode="auto">
              <a:xfrm>
                <a:off x="1187765" y="4144039"/>
                <a:ext cx="144010" cy="144010"/>
              </a:xfrm>
              <a:prstGeom prst="ellips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</a:endParaRPr>
              </a:p>
            </p:txBody>
          </p:sp>
          <p:cxnSp>
            <p:nvCxnSpPr>
              <p:cNvPr id="33" name="直线箭头连接符 32"/>
              <p:cNvCxnSpPr/>
              <p:nvPr/>
            </p:nvCxnSpPr>
            <p:spPr bwMode="auto">
              <a:xfrm>
                <a:off x="1259770" y="3149380"/>
                <a:ext cx="0" cy="241175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4" name="直线箭头连接符 33"/>
              <p:cNvCxnSpPr/>
              <p:nvPr/>
            </p:nvCxnSpPr>
            <p:spPr bwMode="auto">
              <a:xfrm>
                <a:off x="1259770" y="3534565"/>
                <a:ext cx="0" cy="241175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5" name="直线箭头连接符 34"/>
              <p:cNvCxnSpPr/>
              <p:nvPr/>
            </p:nvCxnSpPr>
            <p:spPr bwMode="auto">
              <a:xfrm>
                <a:off x="1259770" y="3913941"/>
                <a:ext cx="0" cy="241175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40" name="组 39"/>
            <p:cNvGrpSpPr/>
            <p:nvPr/>
          </p:nvGrpSpPr>
          <p:grpSpPr>
            <a:xfrm>
              <a:off x="2566768" y="2804275"/>
              <a:ext cx="147857" cy="1666806"/>
              <a:chOff x="1187765" y="2621243"/>
              <a:chExt cx="147857" cy="1666806"/>
            </a:xfrm>
          </p:grpSpPr>
          <p:cxnSp>
            <p:nvCxnSpPr>
              <p:cNvPr id="41" name="直线箭头连接符 40"/>
              <p:cNvCxnSpPr/>
              <p:nvPr/>
            </p:nvCxnSpPr>
            <p:spPr bwMode="auto">
              <a:xfrm>
                <a:off x="1259770" y="2693248"/>
                <a:ext cx="0" cy="321559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42" name="椭圆 41"/>
              <p:cNvSpPr/>
              <p:nvPr/>
            </p:nvSpPr>
            <p:spPr bwMode="auto">
              <a:xfrm>
                <a:off x="1191612" y="2621243"/>
                <a:ext cx="144010" cy="144010"/>
              </a:xfrm>
              <a:prstGeom prst="ellips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</a:endParaRPr>
              </a:p>
            </p:txBody>
          </p:sp>
          <p:sp>
            <p:nvSpPr>
              <p:cNvPr id="43" name="椭圆 42"/>
              <p:cNvSpPr/>
              <p:nvPr/>
            </p:nvSpPr>
            <p:spPr bwMode="auto">
              <a:xfrm>
                <a:off x="1187765" y="2999080"/>
                <a:ext cx="144010" cy="144010"/>
              </a:xfrm>
              <a:prstGeom prst="ellips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</a:endParaRPr>
              </a:p>
            </p:txBody>
          </p:sp>
          <p:sp>
            <p:nvSpPr>
              <p:cNvPr id="44" name="椭圆 43"/>
              <p:cNvSpPr/>
              <p:nvPr/>
            </p:nvSpPr>
            <p:spPr bwMode="auto">
              <a:xfrm>
                <a:off x="1187765" y="3390555"/>
                <a:ext cx="144010" cy="144010"/>
              </a:xfrm>
              <a:prstGeom prst="ellips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</a:endParaRPr>
              </a:p>
            </p:txBody>
          </p:sp>
          <p:sp>
            <p:nvSpPr>
              <p:cNvPr id="45" name="椭圆 44"/>
              <p:cNvSpPr/>
              <p:nvPr/>
            </p:nvSpPr>
            <p:spPr bwMode="auto">
              <a:xfrm>
                <a:off x="1187765" y="3769931"/>
                <a:ext cx="144010" cy="144010"/>
              </a:xfrm>
              <a:prstGeom prst="ellips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</a:endParaRPr>
              </a:p>
            </p:txBody>
          </p:sp>
          <p:sp>
            <p:nvSpPr>
              <p:cNvPr id="46" name="椭圆 45"/>
              <p:cNvSpPr/>
              <p:nvPr/>
            </p:nvSpPr>
            <p:spPr bwMode="auto">
              <a:xfrm>
                <a:off x="1187765" y="4144039"/>
                <a:ext cx="144010" cy="144010"/>
              </a:xfrm>
              <a:prstGeom prst="ellips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</a:endParaRPr>
              </a:p>
            </p:txBody>
          </p:sp>
          <p:cxnSp>
            <p:nvCxnSpPr>
              <p:cNvPr id="47" name="直线箭头连接符 46"/>
              <p:cNvCxnSpPr/>
              <p:nvPr/>
            </p:nvCxnSpPr>
            <p:spPr bwMode="auto">
              <a:xfrm>
                <a:off x="1259770" y="3149380"/>
                <a:ext cx="0" cy="241175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48" name="直线箭头连接符 47"/>
              <p:cNvCxnSpPr/>
              <p:nvPr/>
            </p:nvCxnSpPr>
            <p:spPr bwMode="auto">
              <a:xfrm>
                <a:off x="1259770" y="3534565"/>
                <a:ext cx="0" cy="241175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49" name="直线箭头连接符 48"/>
              <p:cNvCxnSpPr/>
              <p:nvPr/>
            </p:nvCxnSpPr>
            <p:spPr bwMode="auto">
              <a:xfrm>
                <a:off x="1259770" y="3913941"/>
                <a:ext cx="0" cy="241175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50" name="组 49"/>
            <p:cNvGrpSpPr/>
            <p:nvPr/>
          </p:nvGrpSpPr>
          <p:grpSpPr>
            <a:xfrm>
              <a:off x="3714820" y="2802169"/>
              <a:ext cx="147857" cy="1666806"/>
              <a:chOff x="1187765" y="2621243"/>
              <a:chExt cx="147857" cy="1666806"/>
            </a:xfrm>
          </p:grpSpPr>
          <p:cxnSp>
            <p:nvCxnSpPr>
              <p:cNvPr id="51" name="直线箭头连接符 50"/>
              <p:cNvCxnSpPr/>
              <p:nvPr/>
            </p:nvCxnSpPr>
            <p:spPr bwMode="auto">
              <a:xfrm>
                <a:off x="1259770" y="2693248"/>
                <a:ext cx="0" cy="321559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52" name="椭圆 51"/>
              <p:cNvSpPr/>
              <p:nvPr/>
            </p:nvSpPr>
            <p:spPr bwMode="auto">
              <a:xfrm>
                <a:off x="1191612" y="2621243"/>
                <a:ext cx="144010" cy="144010"/>
              </a:xfrm>
              <a:prstGeom prst="ellips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</a:endParaRPr>
              </a:p>
            </p:txBody>
          </p:sp>
          <p:sp>
            <p:nvSpPr>
              <p:cNvPr id="53" name="椭圆 52"/>
              <p:cNvSpPr/>
              <p:nvPr/>
            </p:nvSpPr>
            <p:spPr bwMode="auto">
              <a:xfrm>
                <a:off x="1187765" y="2999080"/>
                <a:ext cx="144010" cy="144010"/>
              </a:xfrm>
              <a:prstGeom prst="ellips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</a:endParaRPr>
              </a:p>
            </p:txBody>
          </p:sp>
          <p:sp>
            <p:nvSpPr>
              <p:cNvPr id="54" name="椭圆 53"/>
              <p:cNvSpPr/>
              <p:nvPr/>
            </p:nvSpPr>
            <p:spPr bwMode="auto">
              <a:xfrm>
                <a:off x="1187765" y="3390555"/>
                <a:ext cx="144010" cy="144010"/>
              </a:xfrm>
              <a:prstGeom prst="ellips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</a:endParaRPr>
              </a:p>
            </p:txBody>
          </p:sp>
          <p:sp>
            <p:nvSpPr>
              <p:cNvPr id="55" name="椭圆 54"/>
              <p:cNvSpPr/>
              <p:nvPr/>
            </p:nvSpPr>
            <p:spPr bwMode="auto">
              <a:xfrm>
                <a:off x="1187765" y="3769931"/>
                <a:ext cx="144010" cy="144010"/>
              </a:xfrm>
              <a:prstGeom prst="ellips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</a:endParaRPr>
              </a:p>
            </p:txBody>
          </p:sp>
          <p:sp>
            <p:nvSpPr>
              <p:cNvPr id="56" name="椭圆 55"/>
              <p:cNvSpPr/>
              <p:nvPr/>
            </p:nvSpPr>
            <p:spPr bwMode="auto">
              <a:xfrm>
                <a:off x="1187765" y="4144039"/>
                <a:ext cx="144010" cy="144010"/>
              </a:xfrm>
              <a:prstGeom prst="ellips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</a:endParaRPr>
              </a:p>
            </p:txBody>
          </p:sp>
          <p:cxnSp>
            <p:nvCxnSpPr>
              <p:cNvPr id="57" name="直线箭头连接符 56"/>
              <p:cNvCxnSpPr/>
              <p:nvPr/>
            </p:nvCxnSpPr>
            <p:spPr bwMode="auto">
              <a:xfrm>
                <a:off x="1259770" y="3149380"/>
                <a:ext cx="0" cy="241175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58" name="直线箭头连接符 57"/>
              <p:cNvCxnSpPr/>
              <p:nvPr/>
            </p:nvCxnSpPr>
            <p:spPr bwMode="auto">
              <a:xfrm>
                <a:off x="1259770" y="3534565"/>
                <a:ext cx="0" cy="241175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59" name="直线箭头连接符 58"/>
              <p:cNvCxnSpPr/>
              <p:nvPr/>
            </p:nvCxnSpPr>
            <p:spPr bwMode="auto">
              <a:xfrm>
                <a:off x="1259770" y="3913941"/>
                <a:ext cx="0" cy="241175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60" name="组 59"/>
            <p:cNvGrpSpPr/>
            <p:nvPr/>
          </p:nvGrpSpPr>
          <p:grpSpPr>
            <a:xfrm>
              <a:off x="4753618" y="2802169"/>
              <a:ext cx="147857" cy="1666806"/>
              <a:chOff x="1187765" y="2621243"/>
              <a:chExt cx="147857" cy="1666806"/>
            </a:xfrm>
          </p:grpSpPr>
          <p:cxnSp>
            <p:nvCxnSpPr>
              <p:cNvPr id="61" name="直线箭头连接符 60"/>
              <p:cNvCxnSpPr/>
              <p:nvPr/>
            </p:nvCxnSpPr>
            <p:spPr bwMode="auto">
              <a:xfrm>
                <a:off x="1259770" y="2693248"/>
                <a:ext cx="0" cy="321559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62" name="椭圆 61"/>
              <p:cNvSpPr/>
              <p:nvPr/>
            </p:nvSpPr>
            <p:spPr bwMode="auto">
              <a:xfrm>
                <a:off x="1191612" y="2621243"/>
                <a:ext cx="144010" cy="144010"/>
              </a:xfrm>
              <a:prstGeom prst="ellips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</a:endParaRPr>
              </a:p>
            </p:txBody>
          </p:sp>
          <p:sp>
            <p:nvSpPr>
              <p:cNvPr id="63" name="椭圆 62"/>
              <p:cNvSpPr/>
              <p:nvPr/>
            </p:nvSpPr>
            <p:spPr bwMode="auto">
              <a:xfrm>
                <a:off x="1187765" y="2999080"/>
                <a:ext cx="144010" cy="144010"/>
              </a:xfrm>
              <a:prstGeom prst="ellips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</a:endParaRPr>
              </a:p>
            </p:txBody>
          </p:sp>
          <p:sp>
            <p:nvSpPr>
              <p:cNvPr id="64" name="椭圆 63"/>
              <p:cNvSpPr/>
              <p:nvPr/>
            </p:nvSpPr>
            <p:spPr bwMode="auto">
              <a:xfrm>
                <a:off x="1187765" y="3390555"/>
                <a:ext cx="144010" cy="144010"/>
              </a:xfrm>
              <a:prstGeom prst="ellips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</a:endParaRPr>
              </a:p>
            </p:txBody>
          </p:sp>
          <p:sp>
            <p:nvSpPr>
              <p:cNvPr id="65" name="椭圆 64"/>
              <p:cNvSpPr/>
              <p:nvPr/>
            </p:nvSpPr>
            <p:spPr bwMode="auto">
              <a:xfrm>
                <a:off x="1187765" y="3769931"/>
                <a:ext cx="144010" cy="144010"/>
              </a:xfrm>
              <a:prstGeom prst="ellips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</a:endParaRPr>
              </a:p>
            </p:txBody>
          </p:sp>
          <p:sp>
            <p:nvSpPr>
              <p:cNvPr id="66" name="椭圆 65"/>
              <p:cNvSpPr/>
              <p:nvPr/>
            </p:nvSpPr>
            <p:spPr bwMode="auto">
              <a:xfrm>
                <a:off x="1187765" y="4144039"/>
                <a:ext cx="144010" cy="144010"/>
              </a:xfrm>
              <a:prstGeom prst="ellips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</a:endParaRPr>
              </a:p>
            </p:txBody>
          </p:sp>
          <p:cxnSp>
            <p:nvCxnSpPr>
              <p:cNvPr id="67" name="直线箭头连接符 66"/>
              <p:cNvCxnSpPr/>
              <p:nvPr/>
            </p:nvCxnSpPr>
            <p:spPr bwMode="auto">
              <a:xfrm>
                <a:off x="1259770" y="3149380"/>
                <a:ext cx="0" cy="241175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68" name="直线箭头连接符 67"/>
              <p:cNvCxnSpPr/>
              <p:nvPr/>
            </p:nvCxnSpPr>
            <p:spPr bwMode="auto">
              <a:xfrm>
                <a:off x="1259770" y="3534565"/>
                <a:ext cx="0" cy="241175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69" name="直线箭头连接符 68"/>
              <p:cNvCxnSpPr/>
              <p:nvPr/>
            </p:nvCxnSpPr>
            <p:spPr bwMode="auto">
              <a:xfrm>
                <a:off x="1259770" y="3913941"/>
                <a:ext cx="0" cy="241175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</p:grpSp>
      <p:grpSp>
        <p:nvGrpSpPr>
          <p:cNvPr id="2070" name="组 2069"/>
          <p:cNvGrpSpPr/>
          <p:nvPr/>
        </p:nvGrpSpPr>
        <p:grpSpPr>
          <a:xfrm>
            <a:off x="1259770" y="2132910"/>
            <a:ext cx="4772671" cy="551717"/>
            <a:chOff x="1259770" y="2132910"/>
            <a:chExt cx="4772671" cy="551717"/>
          </a:xfrm>
        </p:grpSpPr>
        <p:cxnSp>
          <p:nvCxnSpPr>
            <p:cNvPr id="2054" name="直线连接符 2053"/>
            <p:cNvCxnSpPr/>
            <p:nvPr/>
          </p:nvCxnSpPr>
          <p:spPr bwMode="auto">
            <a:xfrm>
              <a:off x="1259770" y="2132910"/>
              <a:ext cx="4772671" cy="5609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4" name="直线连接符 73"/>
            <p:cNvCxnSpPr/>
            <p:nvPr/>
          </p:nvCxnSpPr>
          <p:spPr bwMode="auto">
            <a:xfrm>
              <a:off x="1259770" y="2420930"/>
              <a:ext cx="477267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60" name="直线连接符 2059"/>
            <p:cNvCxnSpPr/>
            <p:nvPr/>
          </p:nvCxnSpPr>
          <p:spPr bwMode="auto">
            <a:xfrm>
              <a:off x="1259770" y="2132910"/>
              <a:ext cx="0" cy="28802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1" name="直线连接符 80"/>
            <p:cNvCxnSpPr/>
            <p:nvPr/>
          </p:nvCxnSpPr>
          <p:spPr bwMode="auto">
            <a:xfrm>
              <a:off x="2195835" y="2132910"/>
              <a:ext cx="0" cy="28802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2" name="直线连接符 81"/>
            <p:cNvCxnSpPr/>
            <p:nvPr/>
          </p:nvCxnSpPr>
          <p:spPr bwMode="auto">
            <a:xfrm>
              <a:off x="3203905" y="2138519"/>
              <a:ext cx="0" cy="28802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直线连接符 82"/>
            <p:cNvCxnSpPr/>
            <p:nvPr/>
          </p:nvCxnSpPr>
          <p:spPr bwMode="auto">
            <a:xfrm>
              <a:off x="4283980" y="2132910"/>
              <a:ext cx="0" cy="28802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直线连接符 88"/>
            <p:cNvCxnSpPr/>
            <p:nvPr/>
          </p:nvCxnSpPr>
          <p:spPr bwMode="auto">
            <a:xfrm>
              <a:off x="5292050" y="2132910"/>
              <a:ext cx="0" cy="28802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69" name="直线箭头连接符 2068"/>
            <p:cNvCxnSpPr/>
            <p:nvPr/>
          </p:nvCxnSpPr>
          <p:spPr bwMode="auto">
            <a:xfrm>
              <a:off x="1626336" y="2340304"/>
              <a:ext cx="3847" cy="33430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直线箭头连接符 94"/>
            <p:cNvCxnSpPr/>
            <p:nvPr/>
          </p:nvCxnSpPr>
          <p:spPr bwMode="auto">
            <a:xfrm>
              <a:off x="2642706" y="2350324"/>
              <a:ext cx="3847" cy="33430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直线箭头连接符 95"/>
            <p:cNvCxnSpPr/>
            <p:nvPr/>
          </p:nvCxnSpPr>
          <p:spPr bwMode="auto">
            <a:xfrm>
              <a:off x="3788749" y="2348686"/>
              <a:ext cx="3847" cy="33430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直线箭头连接符 96"/>
            <p:cNvCxnSpPr/>
            <p:nvPr/>
          </p:nvCxnSpPr>
          <p:spPr bwMode="auto">
            <a:xfrm>
              <a:off x="4830762" y="2348218"/>
              <a:ext cx="3847" cy="33430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00" name="Rectangle 3"/>
          <p:cNvSpPr txBox="1">
            <a:spLocks noChangeArrowheads="1"/>
          </p:cNvSpPr>
          <p:nvPr/>
        </p:nvSpPr>
        <p:spPr bwMode="auto">
          <a:xfrm>
            <a:off x="84966" y="5539455"/>
            <a:ext cx="7007209" cy="994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l">
              <a:lnSpc>
                <a:spcPct val="120000"/>
              </a:lnSpc>
              <a:buSzPct val="50000"/>
            </a:pPr>
            <a:r>
              <a:rPr lang="zh-CN" altLang="en-US" sz="1400" dirty="0" smtClean="0"/>
              <a:t>结论：</a:t>
            </a:r>
          </a:p>
          <a:p>
            <a:pPr algn="l">
              <a:lnSpc>
                <a:spcPct val="120000"/>
              </a:lnSpc>
              <a:buSzPct val="50000"/>
            </a:pPr>
            <a:r>
              <a:rPr lang="en-US" altLang="zh-CN" sz="1400" dirty="0" smtClean="0"/>
              <a:t>1</a:t>
            </a:r>
            <a:r>
              <a:rPr lang="zh-CN" altLang="en-US" sz="1400" dirty="0" smtClean="0"/>
              <a:t>、在</a:t>
            </a:r>
            <a:r>
              <a:rPr lang="en-US" altLang="zh-CN" sz="1400" dirty="0" smtClean="0"/>
              <a:t>N</a:t>
            </a:r>
            <a:r>
              <a:rPr lang="zh-CN" altLang="en-US" sz="1400" dirty="0" smtClean="0"/>
              <a:t>不变的情况下，想提高精度</a:t>
            </a:r>
            <a:r>
              <a:rPr lang="en-US" altLang="zh-CN" sz="1400" dirty="0" smtClean="0"/>
              <a:t>(</a:t>
            </a:r>
            <a:r>
              <a:rPr lang="en-US" altLang="zh-CN" sz="1400" dirty="0" err="1" smtClean="0">
                <a:solidFill>
                  <a:srgbClr val="FF0000"/>
                </a:solidFill>
              </a:rPr>
              <a:t>si</a:t>
            </a:r>
            <a:r>
              <a:rPr lang="zh-CN" altLang="en-US" sz="1400" dirty="0" smtClean="0">
                <a:solidFill>
                  <a:srgbClr val="FF0000"/>
                </a:solidFill>
              </a:rPr>
              <a:t>变小</a:t>
            </a:r>
            <a:r>
              <a:rPr lang="en-US" altLang="zh-CN" sz="1400" dirty="0" smtClean="0"/>
              <a:t>)</a:t>
            </a:r>
            <a:r>
              <a:rPr lang="zh-CN" altLang="en-US" sz="1400" dirty="0" smtClean="0"/>
              <a:t>，会导致每个槽的链表越来越长，效率降低</a:t>
            </a:r>
          </a:p>
          <a:p>
            <a:pPr algn="l">
              <a:lnSpc>
                <a:spcPct val="120000"/>
              </a:lnSpc>
              <a:buSzPct val="50000"/>
            </a:pPr>
            <a:r>
              <a:rPr lang="en-US" altLang="zh-CN" sz="1400" dirty="0"/>
              <a:t>2</a:t>
            </a:r>
            <a:r>
              <a:rPr lang="zh-CN" altLang="en-US" sz="1400" dirty="0" smtClean="0"/>
              <a:t>、既要提高精度，又要效率高，可以增加</a:t>
            </a:r>
            <a:r>
              <a:rPr lang="en-US" altLang="zh-CN" sz="1400" dirty="0" smtClean="0"/>
              <a:t>N</a:t>
            </a:r>
            <a:r>
              <a:rPr lang="zh-CN" altLang="en-US" sz="1400" dirty="0" smtClean="0"/>
              <a:t>的数量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83698483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10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矩形 2"/>
          <p:cNvSpPr>
            <a:spLocks noChangeArrowheads="1"/>
          </p:cNvSpPr>
          <p:nvPr/>
        </p:nvSpPr>
        <p:spPr bwMode="auto">
          <a:xfrm>
            <a:off x="0" y="965200"/>
            <a:ext cx="9144000" cy="92075"/>
          </a:xfrm>
          <a:prstGeom prst="rect">
            <a:avLst/>
          </a:prstGeom>
          <a:solidFill>
            <a:srgbClr val="92D050"/>
          </a:solidFill>
          <a:ln>
            <a:noFill/>
          </a:ln>
          <a:extLst/>
        </p:spPr>
        <p:txBody>
          <a:bodyPr anchor="ctr"/>
          <a:lstStyle/>
          <a:p>
            <a:r>
              <a:rPr lang="zh-CN" altLang="zh-CN">
                <a:solidFill>
                  <a:srgbClr val="FFFFFF"/>
                </a:solidFill>
                <a:latin typeface="Franklin Gothic Medium" pitchFamily="34" charset="0"/>
                <a:sym typeface="Franklin Gothic Medium" pitchFamily="34" charset="0"/>
              </a:rPr>
              <a:t> </a:t>
            </a:r>
            <a:endParaRPr lang="zh-CN" altLang="zh-CN">
              <a:solidFill>
                <a:srgbClr val="FFFFFF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052" name="TextBox 4"/>
          <p:cNvSpPr>
            <a:spLocks noChangeArrowheads="1"/>
          </p:cNvSpPr>
          <p:nvPr/>
        </p:nvSpPr>
        <p:spPr bwMode="auto">
          <a:xfrm>
            <a:off x="36513" y="260350"/>
            <a:ext cx="4903787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3200" dirty="0" smtClean="0"/>
              <a:t>实现原理</a:t>
            </a:r>
            <a:r>
              <a:rPr lang="en-US" altLang="zh-CN" sz="3200" dirty="0" smtClean="0"/>
              <a:t>-</a:t>
            </a:r>
            <a:r>
              <a:rPr lang="zh-CN" altLang="en-US" sz="3200" dirty="0" smtClean="0"/>
              <a:t>多级时间轮</a:t>
            </a:r>
            <a:endParaRPr lang="zh-CN" altLang="en-US" sz="3200" dirty="0"/>
          </a:p>
        </p:txBody>
      </p:sp>
      <p:sp>
        <p:nvSpPr>
          <p:cNvPr id="29" name="Rectangle 3"/>
          <p:cNvSpPr txBox="1">
            <a:spLocks noChangeArrowheads="1"/>
          </p:cNvSpPr>
          <p:nvPr/>
        </p:nvSpPr>
        <p:spPr bwMode="auto">
          <a:xfrm>
            <a:off x="195314" y="1191766"/>
            <a:ext cx="6824856" cy="13731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l">
              <a:lnSpc>
                <a:spcPct val="120000"/>
              </a:lnSpc>
              <a:buSzPct val="50000"/>
            </a:pPr>
            <a:r>
              <a:rPr lang="en-US" altLang="zh-CN" sz="1800" dirty="0" smtClean="0"/>
              <a:t>slot = (</a:t>
            </a:r>
            <a:r>
              <a:rPr lang="en-US" altLang="zh-CN" sz="1800" dirty="0" err="1" smtClean="0"/>
              <a:t>cs</a:t>
            </a:r>
            <a:r>
              <a:rPr lang="en-US" altLang="zh-CN" sz="1800" dirty="0" smtClean="0"/>
              <a:t> + expire/</a:t>
            </a:r>
            <a:r>
              <a:rPr lang="en-US" altLang="zh-CN" sz="1800" b="1" dirty="0" err="1" smtClean="0">
                <a:solidFill>
                  <a:srgbClr val="FF0000"/>
                </a:solidFill>
              </a:rPr>
              <a:t>si</a:t>
            </a:r>
            <a:r>
              <a:rPr lang="en-US" altLang="zh-CN" sz="1800" dirty="0" smtClean="0"/>
              <a:t>)%</a:t>
            </a:r>
            <a:r>
              <a:rPr lang="en-US" altLang="zh-CN" sz="1800" dirty="0" smtClean="0">
                <a:solidFill>
                  <a:srgbClr val="FF0000"/>
                </a:solidFill>
              </a:rPr>
              <a:t>N</a:t>
            </a:r>
          </a:p>
          <a:p>
            <a:pPr algn="l">
              <a:lnSpc>
                <a:spcPct val="120000"/>
              </a:lnSpc>
              <a:buSzPct val="50000"/>
            </a:pPr>
            <a:r>
              <a:rPr lang="zh-CN" altLang="en-US" sz="1400" i="1" dirty="0" smtClean="0"/>
              <a:t>如果</a:t>
            </a:r>
            <a:r>
              <a:rPr lang="en-US" altLang="zh-CN" sz="1400" i="1" dirty="0" err="1" smtClean="0"/>
              <a:t>si</a:t>
            </a:r>
            <a:r>
              <a:rPr lang="en-US" altLang="zh-CN" sz="1400" i="1" dirty="0" smtClean="0"/>
              <a:t>=0.01</a:t>
            </a:r>
            <a:r>
              <a:rPr lang="zh-CN" altLang="en-US" sz="1400" i="1" dirty="0" smtClean="0"/>
              <a:t>秒，</a:t>
            </a:r>
            <a:r>
              <a:rPr lang="en-US" altLang="zh-CN" sz="1400" i="1" dirty="0" smtClean="0"/>
              <a:t>N=2^16,  </a:t>
            </a:r>
            <a:r>
              <a:rPr lang="zh-CN" altLang="en-US" sz="1400" i="1" dirty="0" smtClean="0"/>
              <a:t>遍历一轮的时间，即定时器范围</a:t>
            </a:r>
            <a:r>
              <a:rPr lang="en-US" altLang="zh-CN" sz="1400" i="1" dirty="0" smtClean="0"/>
              <a:t>range</a:t>
            </a:r>
            <a:r>
              <a:rPr lang="zh-CN" altLang="en-US" sz="1400" i="1" dirty="0" smtClean="0"/>
              <a:t> </a:t>
            </a:r>
            <a:r>
              <a:rPr lang="en-US" altLang="zh-CN" sz="1400" i="1" dirty="0" smtClean="0"/>
              <a:t>=</a:t>
            </a:r>
            <a:r>
              <a:rPr lang="zh-CN" altLang="en-US" sz="1400" i="1" dirty="0" smtClean="0"/>
              <a:t> </a:t>
            </a:r>
            <a:r>
              <a:rPr lang="en-US" altLang="zh-CN" sz="1400" i="1" dirty="0" err="1" smtClean="0"/>
              <a:t>si</a:t>
            </a:r>
            <a:r>
              <a:rPr lang="en-US" altLang="zh-CN" sz="1400" i="1" dirty="0" smtClean="0"/>
              <a:t> * N = </a:t>
            </a:r>
            <a:r>
              <a:rPr lang="is-IS" altLang="zh-CN" sz="1400" i="1" dirty="0" smtClean="0"/>
              <a:t>10.9</a:t>
            </a:r>
            <a:r>
              <a:rPr lang="zh-CN" altLang="en-US" sz="1400" i="1" dirty="0" smtClean="0"/>
              <a:t>分钟</a:t>
            </a:r>
          </a:p>
          <a:p>
            <a:pPr algn="l">
              <a:lnSpc>
                <a:spcPct val="120000"/>
              </a:lnSpc>
              <a:buSzPct val="50000"/>
            </a:pPr>
            <a:r>
              <a:rPr lang="zh-CN" altLang="en-US" sz="1400" dirty="0" smtClean="0"/>
              <a:t>简单时间轮：要想提高精度就只有增加</a:t>
            </a:r>
            <a:r>
              <a:rPr lang="en-US" altLang="zh-CN" sz="1400" dirty="0" smtClean="0"/>
              <a:t>N</a:t>
            </a:r>
            <a:r>
              <a:rPr lang="zh-CN" altLang="en-US" sz="1400" dirty="0" smtClean="0"/>
              <a:t>，会更耗内存</a:t>
            </a:r>
            <a:endParaRPr lang="en-US" altLang="zh-CN" sz="1400" dirty="0"/>
          </a:p>
          <a:p>
            <a:pPr algn="l">
              <a:lnSpc>
                <a:spcPct val="120000"/>
              </a:lnSpc>
              <a:buSzPct val="50000"/>
            </a:pPr>
            <a:r>
              <a:rPr lang="zh-CN" altLang="en-US" sz="1400" dirty="0" smtClean="0"/>
              <a:t>同时定时器范围也有限</a:t>
            </a:r>
            <a:r>
              <a:rPr lang="en-US" altLang="zh-CN" sz="1400" dirty="0" smtClean="0"/>
              <a:t>(</a:t>
            </a:r>
            <a:r>
              <a:rPr lang="zh-CN" altLang="en-US" sz="1400" dirty="0" smtClean="0"/>
              <a:t>定时器范围越大，驻留在每隔槽的链表长度就越长</a:t>
            </a:r>
            <a:r>
              <a:rPr lang="en-US" altLang="zh-CN" sz="1400" dirty="0" smtClean="0"/>
              <a:t>)</a:t>
            </a:r>
          </a:p>
          <a:p>
            <a:pPr algn="l">
              <a:lnSpc>
                <a:spcPct val="120000"/>
              </a:lnSpc>
              <a:buSzPct val="50000"/>
            </a:pPr>
            <a:endParaRPr lang="zh-CN" altLang="en-US" sz="1400" dirty="0"/>
          </a:p>
        </p:txBody>
      </p:sp>
      <p:sp>
        <p:nvSpPr>
          <p:cNvPr id="70" name="Rectangle 3"/>
          <p:cNvSpPr txBox="1">
            <a:spLocks noChangeArrowheads="1"/>
          </p:cNvSpPr>
          <p:nvPr/>
        </p:nvSpPr>
        <p:spPr bwMode="auto">
          <a:xfrm>
            <a:off x="40413" y="3212984"/>
            <a:ext cx="6824856" cy="3096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l">
              <a:lnSpc>
                <a:spcPct val="120000"/>
              </a:lnSpc>
              <a:buSzPct val="50000"/>
            </a:pPr>
            <a:r>
              <a:rPr lang="zh-CN" altLang="en-US" sz="1400" dirty="0" smtClean="0"/>
              <a:t>解决方案：</a:t>
            </a:r>
          </a:p>
          <a:p>
            <a:pPr algn="l">
              <a:lnSpc>
                <a:spcPct val="120000"/>
              </a:lnSpc>
              <a:buSzPct val="50000"/>
            </a:pPr>
            <a:r>
              <a:rPr lang="zh-CN" altLang="en-US" sz="1400" dirty="0" smtClean="0"/>
              <a:t>简单时间轮每一个槽里面既有到期节点，又有未到期节点，所以链表会很长。</a:t>
            </a:r>
          </a:p>
          <a:p>
            <a:pPr algn="l">
              <a:lnSpc>
                <a:spcPct val="120000"/>
              </a:lnSpc>
              <a:buSzPct val="50000"/>
            </a:pPr>
            <a:r>
              <a:rPr lang="zh-CN" altLang="en-US" sz="1400" dirty="0" smtClean="0"/>
              <a:t>我们需要对每隔槽的链表再拆</a:t>
            </a:r>
            <a:endParaRPr lang="en-US" altLang="zh-CN" sz="1400" dirty="0" smtClean="0"/>
          </a:p>
          <a:p>
            <a:pPr algn="l">
              <a:lnSpc>
                <a:spcPct val="120000"/>
              </a:lnSpc>
              <a:buSzPct val="50000"/>
            </a:pPr>
            <a:r>
              <a:rPr lang="zh-CN" altLang="en-US" sz="1400" b="1" dirty="0" smtClean="0">
                <a:solidFill>
                  <a:srgbClr val="FF0000"/>
                </a:solidFill>
              </a:rPr>
              <a:t>根据到期时间的范围进行拆分，一共拆成</a:t>
            </a:r>
            <a:r>
              <a:rPr lang="en-US" altLang="zh-CN" sz="1400" b="1" dirty="0" smtClean="0">
                <a:solidFill>
                  <a:srgbClr val="FF0000"/>
                </a:solidFill>
              </a:rPr>
              <a:t>5</a:t>
            </a:r>
            <a:r>
              <a:rPr lang="zh-CN" altLang="en-US" sz="1400" b="1" dirty="0" smtClean="0">
                <a:solidFill>
                  <a:srgbClr val="FF0000"/>
                </a:solidFill>
              </a:rPr>
              <a:t>个级别</a:t>
            </a:r>
            <a:endParaRPr lang="en-US" altLang="zh-CN" sz="1400" b="1" dirty="0" smtClean="0">
              <a:solidFill>
                <a:srgbClr val="FF0000"/>
              </a:solidFill>
            </a:endParaRPr>
          </a:p>
          <a:p>
            <a:pPr algn="l">
              <a:lnSpc>
                <a:spcPct val="120000"/>
              </a:lnSpc>
              <a:buSzPct val="50000"/>
            </a:pPr>
            <a:r>
              <a:rPr lang="en-US" altLang="zh-CN" sz="1400" b="1" dirty="0" smtClean="0">
                <a:solidFill>
                  <a:srgbClr val="FF0000"/>
                </a:solidFill>
              </a:rPr>
              <a:t>Jiffies </a:t>
            </a:r>
            <a:r>
              <a:rPr lang="zh-CN" altLang="en-US" sz="1400" b="1" dirty="0" smtClean="0">
                <a:solidFill>
                  <a:srgbClr val="FF0000"/>
                </a:solidFill>
              </a:rPr>
              <a:t>类型是</a:t>
            </a:r>
            <a:r>
              <a:rPr lang="en-US" altLang="zh-CN" sz="1400" b="1" dirty="0" smtClean="0">
                <a:solidFill>
                  <a:srgbClr val="FF0000"/>
                </a:solidFill>
              </a:rPr>
              <a:t>uint32</a:t>
            </a:r>
            <a:r>
              <a:rPr lang="zh-CN" altLang="en-US" sz="1400" b="1" dirty="0" smtClean="0">
                <a:solidFill>
                  <a:srgbClr val="FF0000"/>
                </a:solidFill>
              </a:rPr>
              <a:t>， 拆分成</a:t>
            </a:r>
            <a:r>
              <a:rPr lang="en-US" altLang="zh-CN" sz="1400" b="1" dirty="0" smtClean="0">
                <a:solidFill>
                  <a:srgbClr val="FF0000"/>
                </a:solidFill>
              </a:rPr>
              <a:t>5</a:t>
            </a:r>
            <a:r>
              <a:rPr lang="zh-CN" altLang="en-US" sz="1400" b="1" dirty="0" smtClean="0">
                <a:solidFill>
                  <a:srgbClr val="FF0000"/>
                </a:solidFill>
              </a:rPr>
              <a:t>个</a:t>
            </a:r>
            <a:r>
              <a:rPr lang="en-US" altLang="zh-CN" sz="1400" b="1" dirty="0" smtClean="0">
                <a:solidFill>
                  <a:srgbClr val="FF0000"/>
                </a:solidFill>
              </a:rPr>
              <a:t>level</a:t>
            </a:r>
            <a:r>
              <a:rPr lang="zh-CN" altLang="en-US" sz="1400" b="1" dirty="0" smtClean="0">
                <a:solidFill>
                  <a:srgbClr val="FF0000"/>
                </a:solidFill>
              </a:rPr>
              <a:t>，分别 </a:t>
            </a:r>
            <a:r>
              <a:rPr lang="en-US" altLang="zh-CN" sz="1400" b="1" dirty="0" smtClean="0">
                <a:solidFill>
                  <a:srgbClr val="FF0000"/>
                </a:solidFill>
              </a:rPr>
              <a:t>6 + 6 + 6 + 6 + 8</a:t>
            </a:r>
            <a:r>
              <a:rPr lang="zh-CN" altLang="en-US" sz="1400" b="1" dirty="0" smtClean="0">
                <a:solidFill>
                  <a:srgbClr val="FF0000"/>
                </a:solidFill>
              </a:rPr>
              <a:t> </a:t>
            </a:r>
            <a:r>
              <a:rPr lang="en-US" altLang="zh-CN" sz="1400" b="1" dirty="0" smtClean="0">
                <a:solidFill>
                  <a:srgbClr val="FF0000"/>
                </a:solidFill>
              </a:rPr>
              <a:t>=</a:t>
            </a:r>
            <a:r>
              <a:rPr lang="zh-CN" altLang="en-US" sz="1400" b="1" dirty="0" smtClean="0">
                <a:solidFill>
                  <a:srgbClr val="FF0000"/>
                </a:solidFill>
              </a:rPr>
              <a:t> </a:t>
            </a:r>
            <a:r>
              <a:rPr lang="en-US" altLang="zh-CN" sz="1400" b="1" dirty="0" smtClean="0">
                <a:solidFill>
                  <a:srgbClr val="FF0000"/>
                </a:solidFill>
              </a:rPr>
              <a:t>32</a:t>
            </a:r>
            <a:r>
              <a:rPr lang="zh-CN" altLang="en-US" sz="1400" b="1" dirty="0" smtClean="0">
                <a:solidFill>
                  <a:srgbClr val="FF0000"/>
                </a:solidFill>
              </a:rPr>
              <a:t>位</a:t>
            </a:r>
            <a:endParaRPr lang="en-US" altLang="zh-CN" sz="1400" b="1" dirty="0" smtClean="0">
              <a:solidFill>
                <a:srgbClr val="FF0000"/>
              </a:solidFill>
            </a:endParaRPr>
          </a:p>
          <a:p>
            <a:pPr algn="l">
              <a:lnSpc>
                <a:spcPct val="120000"/>
              </a:lnSpc>
              <a:buSzPct val="50000"/>
            </a:pPr>
            <a:r>
              <a:rPr lang="zh-CN" altLang="en-US" sz="1400" b="1" dirty="0" smtClean="0"/>
              <a:t>靠前的</a:t>
            </a:r>
            <a:r>
              <a:rPr lang="en-US" altLang="zh-CN" sz="1400" b="1" dirty="0" smtClean="0"/>
              <a:t>level</a:t>
            </a:r>
            <a:r>
              <a:rPr lang="zh-CN" altLang="en-US" sz="1400" b="1" dirty="0" smtClean="0"/>
              <a:t>转一圈 </a:t>
            </a:r>
            <a:r>
              <a:rPr lang="en-US" altLang="zh-CN" sz="1400" b="1" dirty="0" smtClean="0"/>
              <a:t>=</a:t>
            </a:r>
            <a:r>
              <a:rPr lang="zh-CN" altLang="en-US" sz="1400" b="1" dirty="0" smtClean="0"/>
              <a:t> 靠后节点跳转一格，就像时钟秒盘转一圈，分钟转一格</a:t>
            </a:r>
            <a:endParaRPr lang="en-US" altLang="zh-CN" sz="1400" b="1" dirty="0" smtClean="0"/>
          </a:p>
          <a:p>
            <a:pPr algn="l">
              <a:lnSpc>
                <a:spcPct val="120000"/>
              </a:lnSpc>
              <a:buSzPct val="50000"/>
            </a:pPr>
            <a:r>
              <a:rPr lang="en-US" altLang="zh-CN" sz="1400" b="1" dirty="0"/>
              <a:t>Level 1:	 0~2^8	</a:t>
            </a:r>
            <a:r>
              <a:rPr lang="zh-CN" altLang="en-US" sz="1400" b="1" dirty="0"/>
              <a:t>	马上到期的节点</a:t>
            </a:r>
            <a:endParaRPr lang="en-US" altLang="zh-CN" sz="1400" b="1" dirty="0"/>
          </a:p>
          <a:p>
            <a:pPr algn="l">
              <a:lnSpc>
                <a:spcPct val="120000"/>
              </a:lnSpc>
              <a:buSzPct val="50000"/>
            </a:pPr>
            <a:r>
              <a:rPr lang="en-US" altLang="zh-CN" sz="1400" b="1" dirty="0"/>
              <a:t>Level 2:	2^8~2^14</a:t>
            </a:r>
            <a:r>
              <a:rPr lang="zh-CN" altLang="en-US" sz="1400" b="1" dirty="0"/>
              <a:t>		次于</a:t>
            </a:r>
            <a:r>
              <a:rPr lang="en-US" altLang="zh-CN" sz="1400" b="1" dirty="0"/>
              <a:t>L1</a:t>
            </a:r>
            <a:r>
              <a:rPr lang="zh-CN" altLang="en-US" sz="1400" b="1" dirty="0"/>
              <a:t>到期</a:t>
            </a:r>
            <a:endParaRPr lang="en-US" altLang="zh-CN" sz="1400" b="1" dirty="0"/>
          </a:p>
          <a:p>
            <a:pPr algn="l">
              <a:lnSpc>
                <a:spcPct val="120000"/>
              </a:lnSpc>
              <a:buSzPct val="50000"/>
            </a:pPr>
            <a:r>
              <a:rPr lang="en-US" altLang="zh-CN" sz="1400" b="1" dirty="0"/>
              <a:t>Level 3:	2^14~2^20 </a:t>
            </a:r>
            <a:r>
              <a:rPr lang="zh-CN" altLang="en-US" sz="1400" b="1" dirty="0"/>
              <a:t>	次于</a:t>
            </a:r>
            <a:r>
              <a:rPr lang="en-US" altLang="zh-CN" sz="1400" b="1" dirty="0"/>
              <a:t>L2</a:t>
            </a:r>
            <a:r>
              <a:rPr lang="zh-CN" altLang="en-US" sz="1400" b="1" dirty="0"/>
              <a:t>到期</a:t>
            </a:r>
            <a:endParaRPr lang="en-US" altLang="zh-CN" sz="1400" b="1" dirty="0"/>
          </a:p>
          <a:p>
            <a:pPr algn="l">
              <a:lnSpc>
                <a:spcPct val="120000"/>
              </a:lnSpc>
              <a:buSzPct val="50000"/>
            </a:pPr>
            <a:r>
              <a:rPr lang="en-US" altLang="zh-CN" sz="1400" b="1" dirty="0"/>
              <a:t>Level 4:	2^20~2^26	</a:t>
            </a:r>
            <a:r>
              <a:rPr lang="zh-CN" altLang="en-US" sz="1400" b="1" dirty="0"/>
              <a:t>	次于</a:t>
            </a:r>
            <a:r>
              <a:rPr lang="en-US" altLang="zh-CN" sz="1400" b="1" dirty="0"/>
              <a:t>L3</a:t>
            </a:r>
            <a:r>
              <a:rPr lang="zh-CN" altLang="en-US" sz="1400" b="1" dirty="0"/>
              <a:t>到期</a:t>
            </a:r>
            <a:endParaRPr lang="en-US" altLang="zh-CN" sz="1400" b="1" dirty="0"/>
          </a:p>
          <a:p>
            <a:pPr algn="l">
              <a:lnSpc>
                <a:spcPct val="120000"/>
              </a:lnSpc>
              <a:buSzPct val="50000"/>
            </a:pPr>
            <a:r>
              <a:rPr lang="en-US" altLang="zh-CN" sz="1400" b="1" dirty="0"/>
              <a:t>Level 5:	2^26~2^32</a:t>
            </a:r>
            <a:r>
              <a:rPr lang="zh-CN" altLang="en-US" sz="1400" b="1" dirty="0"/>
              <a:t>		次于</a:t>
            </a:r>
            <a:r>
              <a:rPr lang="en-US" altLang="zh-CN" sz="1400" b="1" dirty="0"/>
              <a:t>L4</a:t>
            </a:r>
            <a:r>
              <a:rPr lang="zh-CN" altLang="en-US" sz="1400" b="1" dirty="0"/>
              <a:t>到期</a:t>
            </a:r>
            <a:endParaRPr lang="en-US" altLang="zh-CN" sz="1400" b="1" dirty="0"/>
          </a:p>
          <a:p>
            <a:pPr algn="l">
              <a:lnSpc>
                <a:spcPct val="120000"/>
              </a:lnSpc>
              <a:buSzPct val="50000"/>
            </a:pPr>
            <a:endParaRPr lang="zh-CN" altLang="en-US" sz="1400" b="1" dirty="0">
              <a:solidFill>
                <a:srgbClr val="FF0000"/>
              </a:solidFill>
            </a:endParaRPr>
          </a:p>
        </p:txBody>
      </p:sp>
      <p:grpSp>
        <p:nvGrpSpPr>
          <p:cNvPr id="6" name="组 5"/>
          <p:cNvGrpSpPr/>
          <p:nvPr/>
        </p:nvGrpSpPr>
        <p:grpSpPr>
          <a:xfrm>
            <a:off x="462784" y="1182687"/>
            <a:ext cx="5857677" cy="4261629"/>
            <a:chOff x="462784" y="1182687"/>
            <a:chExt cx="5857677" cy="4261629"/>
          </a:xfrm>
        </p:grpSpPr>
        <p:cxnSp>
          <p:nvCxnSpPr>
            <p:cNvPr id="7" name="直线连接符 6"/>
            <p:cNvCxnSpPr/>
            <p:nvPr/>
          </p:nvCxnSpPr>
          <p:spPr bwMode="auto">
            <a:xfrm>
              <a:off x="467715" y="2060905"/>
              <a:ext cx="0" cy="302421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直线连接符 7"/>
            <p:cNvCxnSpPr/>
            <p:nvPr/>
          </p:nvCxnSpPr>
          <p:spPr bwMode="auto">
            <a:xfrm>
              <a:off x="827740" y="2060905"/>
              <a:ext cx="0" cy="302421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" name="直线连接符 8"/>
            <p:cNvCxnSpPr/>
            <p:nvPr/>
          </p:nvCxnSpPr>
          <p:spPr bwMode="auto">
            <a:xfrm>
              <a:off x="467715" y="2060905"/>
              <a:ext cx="360025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直线连接符 9"/>
            <p:cNvCxnSpPr/>
            <p:nvPr/>
          </p:nvCxnSpPr>
          <p:spPr bwMode="auto">
            <a:xfrm>
              <a:off x="467213" y="2708950"/>
              <a:ext cx="360025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直线连接符 10"/>
            <p:cNvCxnSpPr/>
            <p:nvPr/>
          </p:nvCxnSpPr>
          <p:spPr bwMode="auto">
            <a:xfrm>
              <a:off x="467213" y="3212985"/>
              <a:ext cx="360025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直线连接符 11"/>
            <p:cNvCxnSpPr/>
            <p:nvPr/>
          </p:nvCxnSpPr>
          <p:spPr bwMode="auto">
            <a:xfrm>
              <a:off x="467213" y="5071177"/>
              <a:ext cx="360025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直线连接符 12"/>
            <p:cNvCxnSpPr/>
            <p:nvPr/>
          </p:nvCxnSpPr>
          <p:spPr bwMode="auto">
            <a:xfrm>
              <a:off x="467213" y="3861030"/>
              <a:ext cx="360025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直线连接符 13"/>
            <p:cNvCxnSpPr/>
            <p:nvPr/>
          </p:nvCxnSpPr>
          <p:spPr bwMode="auto">
            <a:xfrm>
              <a:off x="467213" y="4509075"/>
              <a:ext cx="360025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5" name="TextBox 4"/>
            <p:cNvSpPr>
              <a:spLocks noChangeArrowheads="1"/>
            </p:cNvSpPr>
            <p:nvPr/>
          </p:nvSpPr>
          <p:spPr bwMode="auto">
            <a:xfrm>
              <a:off x="467214" y="2195069"/>
              <a:ext cx="288522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en-US" altLang="zh-CN" sz="3200" dirty="0"/>
                <a:t>1</a:t>
              </a:r>
              <a:endParaRPr lang="zh-CN" altLang="en-US" sz="3200" dirty="0"/>
            </a:p>
          </p:txBody>
        </p:sp>
        <p:sp>
          <p:nvSpPr>
            <p:cNvPr id="16" name="TextBox 4"/>
            <p:cNvSpPr>
              <a:spLocks noChangeArrowheads="1"/>
            </p:cNvSpPr>
            <p:nvPr/>
          </p:nvSpPr>
          <p:spPr bwMode="auto">
            <a:xfrm>
              <a:off x="467213" y="3239784"/>
              <a:ext cx="288522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en-US" altLang="zh-CN" sz="3200" dirty="0" smtClean="0"/>
                <a:t>3</a:t>
              </a:r>
              <a:endParaRPr lang="zh-CN" altLang="en-US" sz="3200" dirty="0"/>
            </a:p>
          </p:txBody>
        </p:sp>
        <p:sp>
          <p:nvSpPr>
            <p:cNvPr id="17" name="TextBox 4"/>
            <p:cNvSpPr>
              <a:spLocks noChangeArrowheads="1"/>
            </p:cNvSpPr>
            <p:nvPr/>
          </p:nvSpPr>
          <p:spPr bwMode="auto">
            <a:xfrm>
              <a:off x="462784" y="3864081"/>
              <a:ext cx="288522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en-US" altLang="zh-CN" sz="3200" dirty="0"/>
                <a:t>4</a:t>
              </a:r>
              <a:endParaRPr lang="zh-CN" altLang="en-US" sz="3200" dirty="0"/>
            </a:p>
          </p:txBody>
        </p:sp>
        <p:sp>
          <p:nvSpPr>
            <p:cNvPr id="18" name="TextBox 4"/>
            <p:cNvSpPr>
              <a:spLocks noChangeArrowheads="1"/>
            </p:cNvSpPr>
            <p:nvPr/>
          </p:nvSpPr>
          <p:spPr bwMode="auto">
            <a:xfrm>
              <a:off x="470599" y="4509075"/>
              <a:ext cx="288522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en-US" altLang="zh-CN" sz="3200" dirty="0" smtClean="0"/>
                <a:t>5</a:t>
              </a:r>
              <a:endParaRPr lang="zh-CN" altLang="en-US" sz="3200" dirty="0"/>
            </a:p>
          </p:txBody>
        </p:sp>
        <p:sp>
          <p:nvSpPr>
            <p:cNvPr id="19" name="TextBox 4"/>
            <p:cNvSpPr>
              <a:spLocks noChangeArrowheads="1"/>
            </p:cNvSpPr>
            <p:nvPr/>
          </p:nvSpPr>
          <p:spPr bwMode="auto">
            <a:xfrm>
              <a:off x="467213" y="2633546"/>
              <a:ext cx="288522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en-US" altLang="zh-CN" sz="3200" dirty="0" smtClean="0"/>
                <a:t>2</a:t>
              </a:r>
              <a:endParaRPr lang="zh-CN" altLang="en-US" sz="3200" dirty="0"/>
            </a:p>
          </p:txBody>
        </p:sp>
        <p:grpSp>
          <p:nvGrpSpPr>
            <p:cNvPr id="20" name="组 19"/>
            <p:cNvGrpSpPr/>
            <p:nvPr/>
          </p:nvGrpSpPr>
          <p:grpSpPr>
            <a:xfrm>
              <a:off x="1547790" y="1182687"/>
              <a:ext cx="4772671" cy="1071458"/>
              <a:chOff x="1547790" y="1182687"/>
              <a:chExt cx="4772671" cy="1071458"/>
            </a:xfrm>
          </p:grpSpPr>
          <p:grpSp>
            <p:nvGrpSpPr>
              <p:cNvPr id="84" name="组 83"/>
              <p:cNvGrpSpPr/>
              <p:nvPr/>
            </p:nvGrpSpPr>
            <p:grpSpPr>
              <a:xfrm>
                <a:off x="1547790" y="1182687"/>
                <a:ext cx="4772671" cy="551717"/>
                <a:chOff x="1259770" y="2132910"/>
                <a:chExt cx="4772671" cy="551717"/>
              </a:xfrm>
            </p:grpSpPr>
            <p:cxnSp>
              <p:nvCxnSpPr>
                <p:cNvPr id="101" name="直线连接符 100"/>
                <p:cNvCxnSpPr/>
                <p:nvPr/>
              </p:nvCxnSpPr>
              <p:spPr bwMode="auto">
                <a:xfrm>
                  <a:off x="1259770" y="2132910"/>
                  <a:ext cx="4772671" cy="5609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02" name="直线连接符 101"/>
                <p:cNvCxnSpPr/>
                <p:nvPr/>
              </p:nvCxnSpPr>
              <p:spPr bwMode="auto">
                <a:xfrm>
                  <a:off x="1259770" y="2420930"/>
                  <a:ext cx="4772671" cy="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03" name="直线连接符 102"/>
                <p:cNvCxnSpPr/>
                <p:nvPr/>
              </p:nvCxnSpPr>
              <p:spPr bwMode="auto">
                <a:xfrm>
                  <a:off x="1259770" y="2132910"/>
                  <a:ext cx="0" cy="28802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04" name="直线连接符 103"/>
                <p:cNvCxnSpPr/>
                <p:nvPr/>
              </p:nvCxnSpPr>
              <p:spPr bwMode="auto">
                <a:xfrm>
                  <a:off x="2195835" y="2132910"/>
                  <a:ext cx="0" cy="28802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05" name="直线连接符 104"/>
                <p:cNvCxnSpPr/>
                <p:nvPr/>
              </p:nvCxnSpPr>
              <p:spPr bwMode="auto">
                <a:xfrm>
                  <a:off x="3203905" y="2138519"/>
                  <a:ext cx="0" cy="28802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06" name="直线连接符 105"/>
                <p:cNvCxnSpPr/>
                <p:nvPr/>
              </p:nvCxnSpPr>
              <p:spPr bwMode="auto">
                <a:xfrm>
                  <a:off x="4283980" y="2132910"/>
                  <a:ext cx="0" cy="28802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07" name="直线连接符 106"/>
                <p:cNvCxnSpPr/>
                <p:nvPr/>
              </p:nvCxnSpPr>
              <p:spPr bwMode="auto">
                <a:xfrm>
                  <a:off x="5292050" y="2132910"/>
                  <a:ext cx="0" cy="28802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08" name="直线箭头连接符 107"/>
                <p:cNvCxnSpPr/>
                <p:nvPr/>
              </p:nvCxnSpPr>
              <p:spPr bwMode="auto">
                <a:xfrm>
                  <a:off x="1626336" y="2340304"/>
                  <a:ext cx="3847" cy="334303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09" name="直线箭头连接符 108"/>
                <p:cNvCxnSpPr/>
                <p:nvPr/>
              </p:nvCxnSpPr>
              <p:spPr bwMode="auto">
                <a:xfrm>
                  <a:off x="2642706" y="2350324"/>
                  <a:ext cx="3847" cy="334303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10" name="直线箭头连接符 109"/>
                <p:cNvCxnSpPr/>
                <p:nvPr/>
              </p:nvCxnSpPr>
              <p:spPr bwMode="auto">
                <a:xfrm>
                  <a:off x="3788749" y="2348686"/>
                  <a:ext cx="3847" cy="334303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11" name="直线箭头连接符 110"/>
                <p:cNvCxnSpPr/>
                <p:nvPr/>
              </p:nvCxnSpPr>
              <p:spPr bwMode="auto">
                <a:xfrm>
                  <a:off x="4830762" y="2348218"/>
                  <a:ext cx="3847" cy="334303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  <p:grpSp>
            <p:nvGrpSpPr>
              <p:cNvPr id="85" name="组 84"/>
              <p:cNvGrpSpPr/>
              <p:nvPr/>
            </p:nvGrpSpPr>
            <p:grpSpPr>
              <a:xfrm>
                <a:off x="1840427" y="1673222"/>
                <a:ext cx="147857" cy="521847"/>
                <a:chOff x="1853921" y="1701942"/>
                <a:chExt cx="147857" cy="521847"/>
              </a:xfrm>
            </p:grpSpPr>
            <p:cxnSp>
              <p:nvCxnSpPr>
                <p:cNvPr id="98" name="直线箭头连接符 97"/>
                <p:cNvCxnSpPr/>
                <p:nvPr/>
              </p:nvCxnSpPr>
              <p:spPr bwMode="auto">
                <a:xfrm>
                  <a:off x="1925926" y="1773947"/>
                  <a:ext cx="0" cy="321559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99" name="椭圆 98"/>
                <p:cNvSpPr/>
                <p:nvPr/>
              </p:nvSpPr>
              <p:spPr bwMode="auto">
                <a:xfrm>
                  <a:off x="1857768" y="1701942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  <p:sp>
              <p:nvSpPr>
                <p:cNvPr id="100" name="椭圆 99"/>
                <p:cNvSpPr/>
                <p:nvPr/>
              </p:nvSpPr>
              <p:spPr bwMode="auto">
                <a:xfrm>
                  <a:off x="1853921" y="2079779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</p:grpSp>
          <p:grpSp>
            <p:nvGrpSpPr>
              <p:cNvPr id="86" name="组 85"/>
              <p:cNvGrpSpPr/>
              <p:nvPr/>
            </p:nvGrpSpPr>
            <p:grpSpPr>
              <a:xfrm>
                <a:off x="2854453" y="1732298"/>
                <a:ext cx="147857" cy="521847"/>
                <a:chOff x="1853921" y="1701942"/>
                <a:chExt cx="147857" cy="521847"/>
              </a:xfrm>
            </p:grpSpPr>
            <p:cxnSp>
              <p:nvCxnSpPr>
                <p:cNvPr id="95" name="直线箭头连接符 94"/>
                <p:cNvCxnSpPr/>
                <p:nvPr/>
              </p:nvCxnSpPr>
              <p:spPr bwMode="auto">
                <a:xfrm>
                  <a:off x="1925926" y="1773947"/>
                  <a:ext cx="0" cy="321559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96" name="椭圆 95"/>
                <p:cNvSpPr/>
                <p:nvPr/>
              </p:nvSpPr>
              <p:spPr bwMode="auto">
                <a:xfrm>
                  <a:off x="1857768" y="1701942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  <p:sp>
              <p:nvSpPr>
                <p:cNvPr id="97" name="椭圆 96"/>
                <p:cNvSpPr/>
                <p:nvPr/>
              </p:nvSpPr>
              <p:spPr bwMode="auto">
                <a:xfrm>
                  <a:off x="1853921" y="2079779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</p:grpSp>
          <p:grpSp>
            <p:nvGrpSpPr>
              <p:cNvPr id="87" name="组 86"/>
              <p:cNvGrpSpPr/>
              <p:nvPr/>
            </p:nvGrpSpPr>
            <p:grpSpPr>
              <a:xfrm>
                <a:off x="4002840" y="1732298"/>
                <a:ext cx="147857" cy="521847"/>
                <a:chOff x="1853921" y="1701942"/>
                <a:chExt cx="147857" cy="521847"/>
              </a:xfrm>
            </p:grpSpPr>
            <p:cxnSp>
              <p:nvCxnSpPr>
                <p:cNvPr id="92" name="直线箭头连接符 91"/>
                <p:cNvCxnSpPr/>
                <p:nvPr/>
              </p:nvCxnSpPr>
              <p:spPr bwMode="auto">
                <a:xfrm>
                  <a:off x="1925926" y="1773947"/>
                  <a:ext cx="0" cy="321559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93" name="椭圆 92"/>
                <p:cNvSpPr/>
                <p:nvPr/>
              </p:nvSpPr>
              <p:spPr bwMode="auto">
                <a:xfrm>
                  <a:off x="1857768" y="1701942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  <p:sp>
              <p:nvSpPr>
                <p:cNvPr id="94" name="椭圆 93"/>
                <p:cNvSpPr/>
                <p:nvPr/>
              </p:nvSpPr>
              <p:spPr bwMode="auto">
                <a:xfrm>
                  <a:off x="1853921" y="2079779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</p:grpSp>
          <p:grpSp>
            <p:nvGrpSpPr>
              <p:cNvPr id="88" name="组 87"/>
              <p:cNvGrpSpPr/>
              <p:nvPr/>
            </p:nvGrpSpPr>
            <p:grpSpPr>
              <a:xfrm>
                <a:off x="5044853" y="1724384"/>
                <a:ext cx="147857" cy="521847"/>
                <a:chOff x="1853921" y="1701942"/>
                <a:chExt cx="147857" cy="521847"/>
              </a:xfrm>
            </p:grpSpPr>
            <p:cxnSp>
              <p:nvCxnSpPr>
                <p:cNvPr id="89" name="直线箭头连接符 88"/>
                <p:cNvCxnSpPr/>
                <p:nvPr/>
              </p:nvCxnSpPr>
              <p:spPr bwMode="auto">
                <a:xfrm>
                  <a:off x="1925926" y="1773947"/>
                  <a:ext cx="0" cy="321559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90" name="椭圆 89"/>
                <p:cNvSpPr/>
                <p:nvPr/>
              </p:nvSpPr>
              <p:spPr bwMode="auto">
                <a:xfrm>
                  <a:off x="1857768" y="1701942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  <p:sp>
              <p:nvSpPr>
                <p:cNvPr id="91" name="椭圆 90"/>
                <p:cNvSpPr/>
                <p:nvPr/>
              </p:nvSpPr>
              <p:spPr bwMode="auto">
                <a:xfrm>
                  <a:off x="1853921" y="2079779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</p:grpSp>
        </p:grpSp>
        <p:cxnSp>
          <p:nvCxnSpPr>
            <p:cNvPr id="21" name="直线箭头连接符 20"/>
            <p:cNvCxnSpPr/>
            <p:nvPr/>
          </p:nvCxnSpPr>
          <p:spPr bwMode="auto">
            <a:xfrm flipV="1">
              <a:off x="827238" y="1390081"/>
              <a:ext cx="720552" cy="85615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22" name="组 21"/>
            <p:cNvGrpSpPr/>
            <p:nvPr/>
          </p:nvGrpSpPr>
          <p:grpSpPr>
            <a:xfrm>
              <a:off x="1547789" y="4372858"/>
              <a:ext cx="4772671" cy="1071458"/>
              <a:chOff x="1547790" y="1182687"/>
              <a:chExt cx="4772671" cy="1071458"/>
            </a:xfrm>
          </p:grpSpPr>
          <p:grpSp>
            <p:nvGrpSpPr>
              <p:cNvPr id="55" name="组 54"/>
              <p:cNvGrpSpPr/>
              <p:nvPr/>
            </p:nvGrpSpPr>
            <p:grpSpPr>
              <a:xfrm>
                <a:off x="1547790" y="1182687"/>
                <a:ext cx="4772671" cy="551717"/>
                <a:chOff x="1259770" y="2132910"/>
                <a:chExt cx="4772671" cy="551717"/>
              </a:xfrm>
            </p:grpSpPr>
            <p:cxnSp>
              <p:nvCxnSpPr>
                <p:cNvPr id="73" name="直线连接符 72"/>
                <p:cNvCxnSpPr/>
                <p:nvPr/>
              </p:nvCxnSpPr>
              <p:spPr bwMode="auto">
                <a:xfrm>
                  <a:off x="1259770" y="2132910"/>
                  <a:ext cx="4772671" cy="5609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74" name="直线连接符 73"/>
                <p:cNvCxnSpPr/>
                <p:nvPr/>
              </p:nvCxnSpPr>
              <p:spPr bwMode="auto">
                <a:xfrm>
                  <a:off x="1259770" y="2420930"/>
                  <a:ext cx="4772671" cy="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75" name="直线连接符 74"/>
                <p:cNvCxnSpPr/>
                <p:nvPr/>
              </p:nvCxnSpPr>
              <p:spPr bwMode="auto">
                <a:xfrm>
                  <a:off x="1259770" y="2132910"/>
                  <a:ext cx="0" cy="28802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76" name="直线连接符 75"/>
                <p:cNvCxnSpPr/>
                <p:nvPr/>
              </p:nvCxnSpPr>
              <p:spPr bwMode="auto">
                <a:xfrm>
                  <a:off x="2195835" y="2132910"/>
                  <a:ext cx="0" cy="28802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77" name="直线连接符 76"/>
                <p:cNvCxnSpPr/>
                <p:nvPr/>
              </p:nvCxnSpPr>
              <p:spPr bwMode="auto">
                <a:xfrm>
                  <a:off x="3203905" y="2138519"/>
                  <a:ext cx="0" cy="28802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78" name="直线连接符 77"/>
                <p:cNvCxnSpPr/>
                <p:nvPr/>
              </p:nvCxnSpPr>
              <p:spPr bwMode="auto">
                <a:xfrm>
                  <a:off x="4283980" y="2132910"/>
                  <a:ext cx="0" cy="28802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79" name="直线连接符 78"/>
                <p:cNvCxnSpPr/>
                <p:nvPr/>
              </p:nvCxnSpPr>
              <p:spPr bwMode="auto">
                <a:xfrm>
                  <a:off x="5292050" y="2132910"/>
                  <a:ext cx="0" cy="28802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80" name="直线箭头连接符 79"/>
                <p:cNvCxnSpPr/>
                <p:nvPr/>
              </p:nvCxnSpPr>
              <p:spPr bwMode="auto">
                <a:xfrm>
                  <a:off x="1626336" y="2340304"/>
                  <a:ext cx="3847" cy="334303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81" name="直线箭头连接符 80"/>
                <p:cNvCxnSpPr/>
                <p:nvPr/>
              </p:nvCxnSpPr>
              <p:spPr bwMode="auto">
                <a:xfrm>
                  <a:off x="2642706" y="2350324"/>
                  <a:ext cx="3847" cy="334303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82" name="直线箭头连接符 81"/>
                <p:cNvCxnSpPr/>
                <p:nvPr/>
              </p:nvCxnSpPr>
              <p:spPr bwMode="auto">
                <a:xfrm>
                  <a:off x="3788749" y="2348686"/>
                  <a:ext cx="3847" cy="334303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83" name="直线箭头连接符 82"/>
                <p:cNvCxnSpPr/>
                <p:nvPr/>
              </p:nvCxnSpPr>
              <p:spPr bwMode="auto">
                <a:xfrm>
                  <a:off x="4830762" y="2348218"/>
                  <a:ext cx="3847" cy="334303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  <p:grpSp>
            <p:nvGrpSpPr>
              <p:cNvPr id="56" name="组 55"/>
              <p:cNvGrpSpPr/>
              <p:nvPr/>
            </p:nvGrpSpPr>
            <p:grpSpPr>
              <a:xfrm>
                <a:off x="1840427" y="1673222"/>
                <a:ext cx="147857" cy="521847"/>
                <a:chOff x="1853921" y="1701942"/>
                <a:chExt cx="147857" cy="521847"/>
              </a:xfrm>
            </p:grpSpPr>
            <p:cxnSp>
              <p:nvCxnSpPr>
                <p:cNvPr id="69" name="直线箭头连接符 68"/>
                <p:cNvCxnSpPr/>
                <p:nvPr/>
              </p:nvCxnSpPr>
              <p:spPr bwMode="auto">
                <a:xfrm>
                  <a:off x="1925926" y="1773947"/>
                  <a:ext cx="0" cy="321559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71" name="椭圆 70"/>
                <p:cNvSpPr/>
                <p:nvPr/>
              </p:nvSpPr>
              <p:spPr bwMode="auto">
                <a:xfrm>
                  <a:off x="1857768" y="1701942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  <p:sp>
              <p:nvSpPr>
                <p:cNvPr id="72" name="椭圆 71"/>
                <p:cNvSpPr/>
                <p:nvPr/>
              </p:nvSpPr>
              <p:spPr bwMode="auto">
                <a:xfrm>
                  <a:off x="1853921" y="2079779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</p:grpSp>
          <p:grpSp>
            <p:nvGrpSpPr>
              <p:cNvPr id="57" name="组 56"/>
              <p:cNvGrpSpPr/>
              <p:nvPr/>
            </p:nvGrpSpPr>
            <p:grpSpPr>
              <a:xfrm>
                <a:off x="2854453" y="1732298"/>
                <a:ext cx="147857" cy="521847"/>
                <a:chOff x="1853921" y="1701942"/>
                <a:chExt cx="147857" cy="521847"/>
              </a:xfrm>
            </p:grpSpPr>
            <p:cxnSp>
              <p:nvCxnSpPr>
                <p:cNvPr id="66" name="直线箭头连接符 65"/>
                <p:cNvCxnSpPr/>
                <p:nvPr/>
              </p:nvCxnSpPr>
              <p:spPr bwMode="auto">
                <a:xfrm>
                  <a:off x="1925926" y="1773947"/>
                  <a:ext cx="0" cy="321559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67" name="椭圆 66"/>
                <p:cNvSpPr/>
                <p:nvPr/>
              </p:nvSpPr>
              <p:spPr bwMode="auto">
                <a:xfrm>
                  <a:off x="1857768" y="1701942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  <p:sp>
              <p:nvSpPr>
                <p:cNvPr id="68" name="椭圆 67"/>
                <p:cNvSpPr/>
                <p:nvPr/>
              </p:nvSpPr>
              <p:spPr bwMode="auto">
                <a:xfrm>
                  <a:off x="1853921" y="2079779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</p:grpSp>
          <p:grpSp>
            <p:nvGrpSpPr>
              <p:cNvPr id="58" name="组 57"/>
              <p:cNvGrpSpPr/>
              <p:nvPr/>
            </p:nvGrpSpPr>
            <p:grpSpPr>
              <a:xfrm>
                <a:off x="4002840" y="1732298"/>
                <a:ext cx="147857" cy="521847"/>
                <a:chOff x="1853921" y="1701942"/>
                <a:chExt cx="147857" cy="521847"/>
              </a:xfrm>
            </p:grpSpPr>
            <p:cxnSp>
              <p:nvCxnSpPr>
                <p:cNvPr id="63" name="直线箭头连接符 62"/>
                <p:cNvCxnSpPr/>
                <p:nvPr/>
              </p:nvCxnSpPr>
              <p:spPr bwMode="auto">
                <a:xfrm>
                  <a:off x="1925926" y="1773947"/>
                  <a:ext cx="0" cy="321559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64" name="椭圆 63"/>
                <p:cNvSpPr/>
                <p:nvPr/>
              </p:nvSpPr>
              <p:spPr bwMode="auto">
                <a:xfrm>
                  <a:off x="1857768" y="1701942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  <p:sp>
              <p:nvSpPr>
                <p:cNvPr id="65" name="椭圆 64"/>
                <p:cNvSpPr/>
                <p:nvPr/>
              </p:nvSpPr>
              <p:spPr bwMode="auto">
                <a:xfrm>
                  <a:off x="1853921" y="2079779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</p:grpSp>
          <p:grpSp>
            <p:nvGrpSpPr>
              <p:cNvPr id="59" name="组 58"/>
              <p:cNvGrpSpPr/>
              <p:nvPr/>
            </p:nvGrpSpPr>
            <p:grpSpPr>
              <a:xfrm>
                <a:off x="5044853" y="1724384"/>
                <a:ext cx="147857" cy="521847"/>
                <a:chOff x="1853921" y="1701942"/>
                <a:chExt cx="147857" cy="521847"/>
              </a:xfrm>
            </p:grpSpPr>
            <p:cxnSp>
              <p:nvCxnSpPr>
                <p:cNvPr id="60" name="直线箭头连接符 59"/>
                <p:cNvCxnSpPr/>
                <p:nvPr/>
              </p:nvCxnSpPr>
              <p:spPr bwMode="auto">
                <a:xfrm>
                  <a:off x="1925926" y="1773947"/>
                  <a:ext cx="0" cy="321559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61" name="椭圆 60"/>
                <p:cNvSpPr/>
                <p:nvPr/>
              </p:nvSpPr>
              <p:spPr bwMode="auto">
                <a:xfrm>
                  <a:off x="1857768" y="1701942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  <p:sp>
              <p:nvSpPr>
                <p:cNvPr id="62" name="椭圆 61"/>
                <p:cNvSpPr/>
                <p:nvPr/>
              </p:nvSpPr>
              <p:spPr bwMode="auto">
                <a:xfrm>
                  <a:off x="1853921" y="2079779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</p:grpSp>
        </p:grpSp>
        <p:cxnSp>
          <p:nvCxnSpPr>
            <p:cNvPr id="23" name="直线箭头连接符 22"/>
            <p:cNvCxnSpPr/>
            <p:nvPr/>
          </p:nvCxnSpPr>
          <p:spPr bwMode="auto">
            <a:xfrm flipV="1">
              <a:off x="828243" y="2684709"/>
              <a:ext cx="729661" cy="35854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24" name="组 23"/>
            <p:cNvGrpSpPr/>
            <p:nvPr/>
          </p:nvGrpSpPr>
          <p:grpSpPr>
            <a:xfrm>
              <a:off x="1547789" y="2510533"/>
              <a:ext cx="4772671" cy="1071458"/>
              <a:chOff x="1547790" y="1182687"/>
              <a:chExt cx="4772671" cy="1071458"/>
            </a:xfrm>
          </p:grpSpPr>
          <p:grpSp>
            <p:nvGrpSpPr>
              <p:cNvPr id="26" name="组 25"/>
              <p:cNvGrpSpPr/>
              <p:nvPr/>
            </p:nvGrpSpPr>
            <p:grpSpPr>
              <a:xfrm>
                <a:off x="1547790" y="1182687"/>
                <a:ext cx="4772671" cy="551717"/>
                <a:chOff x="1259770" y="2132910"/>
                <a:chExt cx="4772671" cy="551717"/>
              </a:xfrm>
            </p:grpSpPr>
            <p:cxnSp>
              <p:nvCxnSpPr>
                <p:cNvPr id="44" name="直线连接符 43"/>
                <p:cNvCxnSpPr/>
                <p:nvPr/>
              </p:nvCxnSpPr>
              <p:spPr bwMode="auto">
                <a:xfrm>
                  <a:off x="1259770" y="2132910"/>
                  <a:ext cx="4772671" cy="5609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45" name="直线连接符 44"/>
                <p:cNvCxnSpPr/>
                <p:nvPr/>
              </p:nvCxnSpPr>
              <p:spPr bwMode="auto">
                <a:xfrm>
                  <a:off x="1259770" y="2420930"/>
                  <a:ext cx="4772671" cy="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46" name="直线连接符 45"/>
                <p:cNvCxnSpPr/>
                <p:nvPr/>
              </p:nvCxnSpPr>
              <p:spPr bwMode="auto">
                <a:xfrm>
                  <a:off x="1259770" y="2132910"/>
                  <a:ext cx="0" cy="28802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47" name="直线连接符 46"/>
                <p:cNvCxnSpPr/>
                <p:nvPr/>
              </p:nvCxnSpPr>
              <p:spPr bwMode="auto">
                <a:xfrm>
                  <a:off x="2195835" y="2132910"/>
                  <a:ext cx="0" cy="28802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48" name="直线连接符 47"/>
                <p:cNvCxnSpPr/>
                <p:nvPr/>
              </p:nvCxnSpPr>
              <p:spPr bwMode="auto">
                <a:xfrm>
                  <a:off x="3203905" y="2138519"/>
                  <a:ext cx="0" cy="28802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49" name="直线连接符 48"/>
                <p:cNvCxnSpPr/>
                <p:nvPr/>
              </p:nvCxnSpPr>
              <p:spPr bwMode="auto">
                <a:xfrm>
                  <a:off x="4283980" y="2132910"/>
                  <a:ext cx="0" cy="28802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50" name="直线连接符 49"/>
                <p:cNvCxnSpPr/>
                <p:nvPr/>
              </p:nvCxnSpPr>
              <p:spPr bwMode="auto">
                <a:xfrm>
                  <a:off x="5292050" y="2132910"/>
                  <a:ext cx="0" cy="288020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51" name="直线箭头连接符 50"/>
                <p:cNvCxnSpPr/>
                <p:nvPr/>
              </p:nvCxnSpPr>
              <p:spPr bwMode="auto">
                <a:xfrm>
                  <a:off x="1626336" y="2340304"/>
                  <a:ext cx="3847" cy="334303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52" name="直线箭头连接符 51"/>
                <p:cNvCxnSpPr/>
                <p:nvPr/>
              </p:nvCxnSpPr>
              <p:spPr bwMode="auto">
                <a:xfrm>
                  <a:off x="2642706" y="2350324"/>
                  <a:ext cx="3847" cy="334303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53" name="直线箭头连接符 52"/>
                <p:cNvCxnSpPr/>
                <p:nvPr/>
              </p:nvCxnSpPr>
              <p:spPr bwMode="auto">
                <a:xfrm>
                  <a:off x="3788749" y="2348686"/>
                  <a:ext cx="3847" cy="334303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54" name="直线箭头连接符 53"/>
                <p:cNvCxnSpPr/>
                <p:nvPr/>
              </p:nvCxnSpPr>
              <p:spPr bwMode="auto">
                <a:xfrm>
                  <a:off x="4830762" y="2348218"/>
                  <a:ext cx="3847" cy="334303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  <p:grpSp>
            <p:nvGrpSpPr>
              <p:cNvPr id="27" name="组 26"/>
              <p:cNvGrpSpPr/>
              <p:nvPr/>
            </p:nvGrpSpPr>
            <p:grpSpPr>
              <a:xfrm>
                <a:off x="1840427" y="1673222"/>
                <a:ext cx="147857" cy="521847"/>
                <a:chOff x="1853921" y="1701942"/>
                <a:chExt cx="147857" cy="521847"/>
              </a:xfrm>
            </p:grpSpPr>
            <p:cxnSp>
              <p:nvCxnSpPr>
                <p:cNvPr id="41" name="直线箭头连接符 40"/>
                <p:cNvCxnSpPr/>
                <p:nvPr/>
              </p:nvCxnSpPr>
              <p:spPr bwMode="auto">
                <a:xfrm>
                  <a:off x="1925926" y="1773947"/>
                  <a:ext cx="0" cy="321559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42" name="椭圆 41"/>
                <p:cNvSpPr/>
                <p:nvPr/>
              </p:nvSpPr>
              <p:spPr bwMode="auto">
                <a:xfrm>
                  <a:off x="1857768" y="1701942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  <p:sp>
              <p:nvSpPr>
                <p:cNvPr id="43" name="椭圆 42"/>
                <p:cNvSpPr/>
                <p:nvPr/>
              </p:nvSpPr>
              <p:spPr bwMode="auto">
                <a:xfrm>
                  <a:off x="1853921" y="2079779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</p:grpSp>
          <p:grpSp>
            <p:nvGrpSpPr>
              <p:cNvPr id="28" name="组 27"/>
              <p:cNvGrpSpPr/>
              <p:nvPr/>
            </p:nvGrpSpPr>
            <p:grpSpPr>
              <a:xfrm>
                <a:off x="2854453" y="1732298"/>
                <a:ext cx="147857" cy="521847"/>
                <a:chOff x="1853921" y="1701942"/>
                <a:chExt cx="147857" cy="521847"/>
              </a:xfrm>
            </p:grpSpPr>
            <p:cxnSp>
              <p:nvCxnSpPr>
                <p:cNvPr id="38" name="直线箭头连接符 37"/>
                <p:cNvCxnSpPr/>
                <p:nvPr/>
              </p:nvCxnSpPr>
              <p:spPr bwMode="auto">
                <a:xfrm>
                  <a:off x="1925926" y="1773947"/>
                  <a:ext cx="0" cy="321559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39" name="椭圆 38"/>
                <p:cNvSpPr/>
                <p:nvPr/>
              </p:nvSpPr>
              <p:spPr bwMode="auto">
                <a:xfrm>
                  <a:off x="1857768" y="1701942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  <p:sp>
              <p:nvSpPr>
                <p:cNvPr id="40" name="椭圆 39"/>
                <p:cNvSpPr/>
                <p:nvPr/>
              </p:nvSpPr>
              <p:spPr bwMode="auto">
                <a:xfrm>
                  <a:off x="1853921" y="2079779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</p:grpSp>
          <p:grpSp>
            <p:nvGrpSpPr>
              <p:cNvPr id="30" name="组 29"/>
              <p:cNvGrpSpPr/>
              <p:nvPr/>
            </p:nvGrpSpPr>
            <p:grpSpPr>
              <a:xfrm>
                <a:off x="4002840" y="1732298"/>
                <a:ext cx="147857" cy="521847"/>
                <a:chOff x="1853921" y="1701942"/>
                <a:chExt cx="147857" cy="521847"/>
              </a:xfrm>
            </p:grpSpPr>
            <p:cxnSp>
              <p:nvCxnSpPr>
                <p:cNvPr id="35" name="直线箭头连接符 34"/>
                <p:cNvCxnSpPr/>
                <p:nvPr/>
              </p:nvCxnSpPr>
              <p:spPr bwMode="auto">
                <a:xfrm>
                  <a:off x="1925926" y="1773947"/>
                  <a:ext cx="0" cy="321559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36" name="椭圆 35"/>
                <p:cNvSpPr/>
                <p:nvPr/>
              </p:nvSpPr>
              <p:spPr bwMode="auto">
                <a:xfrm>
                  <a:off x="1857768" y="1701942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  <p:sp>
              <p:nvSpPr>
                <p:cNvPr id="37" name="椭圆 36"/>
                <p:cNvSpPr/>
                <p:nvPr/>
              </p:nvSpPr>
              <p:spPr bwMode="auto">
                <a:xfrm>
                  <a:off x="1853921" y="2079779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</p:grpSp>
          <p:grpSp>
            <p:nvGrpSpPr>
              <p:cNvPr id="31" name="组 30"/>
              <p:cNvGrpSpPr/>
              <p:nvPr/>
            </p:nvGrpSpPr>
            <p:grpSpPr>
              <a:xfrm>
                <a:off x="5044853" y="1724384"/>
                <a:ext cx="147857" cy="521847"/>
                <a:chOff x="1853921" y="1701942"/>
                <a:chExt cx="147857" cy="521847"/>
              </a:xfrm>
            </p:grpSpPr>
            <p:cxnSp>
              <p:nvCxnSpPr>
                <p:cNvPr id="32" name="直线箭头连接符 31"/>
                <p:cNvCxnSpPr/>
                <p:nvPr/>
              </p:nvCxnSpPr>
              <p:spPr bwMode="auto">
                <a:xfrm>
                  <a:off x="1925926" y="1773947"/>
                  <a:ext cx="0" cy="321559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33" name="椭圆 32"/>
                <p:cNvSpPr/>
                <p:nvPr/>
              </p:nvSpPr>
              <p:spPr bwMode="auto">
                <a:xfrm>
                  <a:off x="1857768" y="1701942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  <p:sp>
              <p:nvSpPr>
                <p:cNvPr id="34" name="椭圆 33"/>
                <p:cNvSpPr/>
                <p:nvPr/>
              </p:nvSpPr>
              <p:spPr bwMode="auto">
                <a:xfrm>
                  <a:off x="1853921" y="2079779"/>
                  <a:ext cx="144010" cy="144010"/>
                </a:xfrm>
                <a:prstGeom prst="ellips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itchFamily="34" charset="0"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ea typeface="宋体" pitchFamily="2" charset="-122"/>
                  </a:endParaRPr>
                </a:p>
              </p:txBody>
            </p:sp>
          </p:grpSp>
        </p:grpSp>
        <p:cxnSp>
          <p:nvCxnSpPr>
            <p:cNvPr id="25" name="直线箭头连接符 24"/>
            <p:cNvCxnSpPr>
              <a:stCxn id="92" idx="3"/>
            </p:cNvCxnSpPr>
            <p:nvPr/>
          </p:nvCxnSpPr>
          <p:spPr bwMode="auto">
            <a:xfrm flipV="1">
              <a:off x="759121" y="4580252"/>
              <a:ext cx="798783" cy="21854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36269947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9" grpId="1"/>
      <p:bldP spid="70" grpId="0"/>
      <p:bldP spid="70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矩形 2"/>
          <p:cNvSpPr>
            <a:spLocks noChangeArrowheads="1"/>
          </p:cNvSpPr>
          <p:nvPr/>
        </p:nvSpPr>
        <p:spPr bwMode="auto">
          <a:xfrm>
            <a:off x="0" y="965200"/>
            <a:ext cx="9144000" cy="92075"/>
          </a:xfrm>
          <a:prstGeom prst="rect">
            <a:avLst/>
          </a:prstGeom>
          <a:solidFill>
            <a:srgbClr val="92D050"/>
          </a:solidFill>
          <a:ln>
            <a:noFill/>
          </a:ln>
          <a:extLst/>
        </p:spPr>
        <p:txBody>
          <a:bodyPr anchor="ctr"/>
          <a:lstStyle/>
          <a:p>
            <a:r>
              <a:rPr lang="zh-CN" altLang="zh-CN">
                <a:solidFill>
                  <a:srgbClr val="FFFFFF"/>
                </a:solidFill>
                <a:latin typeface="Franklin Gothic Medium" pitchFamily="34" charset="0"/>
                <a:sym typeface="Franklin Gothic Medium" pitchFamily="34" charset="0"/>
              </a:rPr>
              <a:t> </a:t>
            </a:r>
            <a:endParaRPr lang="zh-CN" altLang="zh-CN">
              <a:solidFill>
                <a:srgbClr val="FFFFFF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052" name="TextBox 4"/>
          <p:cNvSpPr>
            <a:spLocks noChangeArrowheads="1"/>
          </p:cNvSpPr>
          <p:nvPr/>
        </p:nvSpPr>
        <p:spPr bwMode="auto">
          <a:xfrm>
            <a:off x="36513" y="260350"/>
            <a:ext cx="4903787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3200" dirty="0" smtClean="0"/>
              <a:t>实现原理</a:t>
            </a:r>
            <a:r>
              <a:rPr lang="en-US" altLang="zh-CN" sz="3200" dirty="0" smtClean="0"/>
              <a:t>-</a:t>
            </a:r>
            <a:r>
              <a:rPr lang="zh-CN" altLang="en-US" sz="3200" dirty="0" smtClean="0"/>
              <a:t>多级时间轮</a:t>
            </a:r>
            <a:endParaRPr lang="zh-CN" altLang="en-US" sz="3200" dirty="0"/>
          </a:p>
        </p:txBody>
      </p:sp>
      <p:sp>
        <p:nvSpPr>
          <p:cNvPr id="29" name="Rectangle 3"/>
          <p:cNvSpPr txBox="1">
            <a:spLocks noChangeArrowheads="1"/>
          </p:cNvSpPr>
          <p:nvPr/>
        </p:nvSpPr>
        <p:spPr bwMode="auto">
          <a:xfrm>
            <a:off x="195314" y="1191765"/>
            <a:ext cx="6824856" cy="21652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l">
              <a:lnSpc>
                <a:spcPct val="120000"/>
              </a:lnSpc>
              <a:buSzPct val="50000"/>
            </a:pPr>
            <a:r>
              <a:rPr lang="zh-CN" altLang="en-US" sz="1400" b="1" dirty="0"/>
              <a:t>靠前的</a:t>
            </a:r>
            <a:r>
              <a:rPr lang="en-US" altLang="zh-CN" sz="1400" b="1" dirty="0"/>
              <a:t>level</a:t>
            </a:r>
            <a:r>
              <a:rPr lang="zh-CN" altLang="en-US" sz="1400" b="1" dirty="0"/>
              <a:t>转一圈 </a:t>
            </a:r>
            <a:r>
              <a:rPr lang="en-US" altLang="zh-CN" sz="1400" b="1" dirty="0"/>
              <a:t>=</a:t>
            </a:r>
            <a:r>
              <a:rPr lang="zh-CN" altLang="en-US" sz="1400" b="1" dirty="0"/>
              <a:t> 靠后节点跳转一格，就像时钟秒盘转一圈，分钟转一</a:t>
            </a:r>
            <a:r>
              <a:rPr lang="zh-CN" altLang="en-US" sz="1400" b="1" dirty="0" smtClean="0"/>
              <a:t>格</a:t>
            </a:r>
            <a:endParaRPr lang="en-US" altLang="zh-CN" sz="1400" dirty="0" smtClean="0"/>
          </a:p>
          <a:p>
            <a:pPr algn="l">
              <a:lnSpc>
                <a:spcPct val="120000"/>
              </a:lnSpc>
              <a:buSzPct val="50000"/>
            </a:pPr>
            <a:r>
              <a:rPr lang="zh-CN" altLang="en-US" sz="1400" dirty="0" smtClean="0"/>
              <a:t>插入节点：</a:t>
            </a:r>
            <a:endParaRPr lang="en-US" altLang="zh-CN" sz="1400" dirty="0" smtClean="0"/>
          </a:p>
          <a:p>
            <a:pPr algn="l">
              <a:lnSpc>
                <a:spcPct val="120000"/>
              </a:lnSpc>
              <a:buSzPct val="50000"/>
            </a:pPr>
            <a:r>
              <a:rPr lang="en-US" altLang="zh-CN" sz="1400" dirty="0" smtClean="0"/>
              <a:t>Step 1</a:t>
            </a:r>
            <a:r>
              <a:rPr lang="zh-CN" altLang="en-US" sz="1400" dirty="0" smtClean="0"/>
              <a:t>：判断属于哪个</a:t>
            </a:r>
            <a:r>
              <a:rPr lang="en-US" altLang="zh-CN" sz="1400" dirty="0" smtClean="0"/>
              <a:t>level</a:t>
            </a:r>
            <a:r>
              <a:rPr lang="zh-CN" altLang="en-US" sz="1400" dirty="0" smtClean="0"/>
              <a:t>， 比较到期时间范围即可</a:t>
            </a:r>
          </a:p>
          <a:p>
            <a:pPr algn="l">
              <a:lnSpc>
                <a:spcPct val="120000"/>
              </a:lnSpc>
              <a:buSzPct val="50000"/>
            </a:pPr>
            <a:r>
              <a:rPr lang="en-US" altLang="zh-CN" sz="1400" dirty="0" smtClean="0"/>
              <a:t>Step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2</a:t>
            </a:r>
            <a:r>
              <a:rPr lang="zh-CN" altLang="en-US" sz="1400" dirty="0" smtClean="0"/>
              <a:t>： 判断对应</a:t>
            </a:r>
            <a:r>
              <a:rPr lang="en-US" altLang="zh-CN" sz="1400" dirty="0" smtClean="0"/>
              <a:t>level</a:t>
            </a:r>
            <a:r>
              <a:rPr lang="zh-CN" altLang="en-US" sz="1400" dirty="0" smtClean="0"/>
              <a:t>的</a:t>
            </a:r>
            <a:r>
              <a:rPr lang="en-US" altLang="zh-CN" sz="1400" dirty="0" smtClean="0"/>
              <a:t>slot,</a:t>
            </a:r>
          </a:p>
          <a:p>
            <a:pPr algn="l">
              <a:lnSpc>
                <a:spcPct val="120000"/>
              </a:lnSpc>
              <a:buSzPct val="50000"/>
            </a:pPr>
            <a:r>
              <a:rPr lang="zh-CN" altLang="en-US" sz="1400" dirty="0" smtClean="0"/>
              <a:t>如果是</a:t>
            </a:r>
            <a:r>
              <a:rPr lang="en-US" altLang="zh-CN" sz="1400" dirty="0" smtClean="0"/>
              <a:t>level 1</a:t>
            </a:r>
            <a:r>
              <a:rPr lang="zh-CN" altLang="en-US" sz="1400" dirty="0" smtClean="0"/>
              <a:t>： 则 </a:t>
            </a:r>
            <a:r>
              <a:rPr lang="en-US" altLang="zh-CN" sz="1400" dirty="0" smtClean="0"/>
              <a:t>slot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=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expire % 2^8</a:t>
            </a:r>
          </a:p>
          <a:p>
            <a:pPr algn="l">
              <a:lnSpc>
                <a:spcPct val="120000"/>
              </a:lnSpc>
              <a:buSzPct val="50000"/>
            </a:pPr>
            <a:r>
              <a:rPr lang="zh-CN" altLang="en-US" sz="1400" dirty="0" smtClean="0"/>
              <a:t>如果是</a:t>
            </a:r>
            <a:r>
              <a:rPr lang="en-US" altLang="zh-CN" sz="1400" dirty="0" smtClean="0"/>
              <a:t>level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2</a:t>
            </a:r>
            <a:r>
              <a:rPr lang="zh-CN" altLang="en-US" sz="1400" dirty="0" smtClean="0"/>
              <a:t> ：则</a:t>
            </a:r>
            <a:r>
              <a:rPr lang="en-US" altLang="zh-CN" sz="1400" dirty="0" smtClean="0"/>
              <a:t>slot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=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(expire/2^8) % 2^6</a:t>
            </a:r>
          </a:p>
          <a:p>
            <a:pPr algn="l">
              <a:lnSpc>
                <a:spcPct val="120000"/>
              </a:lnSpc>
              <a:buSzPct val="50000"/>
            </a:pPr>
            <a:r>
              <a:rPr lang="zh-CN" altLang="en-US" sz="1400" dirty="0" smtClean="0"/>
              <a:t>如果是</a:t>
            </a:r>
            <a:r>
              <a:rPr lang="en-US" altLang="zh-CN" sz="1400" dirty="0" smtClean="0"/>
              <a:t>level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3</a:t>
            </a:r>
            <a:r>
              <a:rPr lang="zh-CN" altLang="en-US" sz="1400" dirty="0" smtClean="0"/>
              <a:t>：则</a:t>
            </a:r>
            <a:r>
              <a:rPr lang="en-US" altLang="zh-CN" sz="1400" dirty="0" smtClean="0"/>
              <a:t>slot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=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(expire/2^8/2^6)%2^6</a:t>
            </a:r>
          </a:p>
          <a:p>
            <a:pPr algn="l">
              <a:lnSpc>
                <a:spcPct val="120000"/>
              </a:lnSpc>
              <a:buSzPct val="50000"/>
            </a:pPr>
            <a:endParaRPr lang="zh-CN" altLang="en-US" sz="1400" dirty="0"/>
          </a:p>
        </p:txBody>
      </p:sp>
      <p:sp>
        <p:nvSpPr>
          <p:cNvPr id="70" name="Rectangle 3"/>
          <p:cNvSpPr txBox="1">
            <a:spLocks noChangeArrowheads="1"/>
          </p:cNvSpPr>
          <p:nvPr/>
        </p:nvSpPr>
        <p:spPr bwMode="auto">
          <a:xfrm>
            <a:off x="40413" y="3491483"/>
            <a:ext cx="6824856" cy="15216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l">
              <a:lnSpc>
                <a:spcPct val="120000"/>
              </a:lnSpc>
              <a:buSzPct val="50000"/>
            </a:pPr>
            <a:r>
              <a:rPr lang="zh-CN" altLang="en-US" sz="1400" dirty="0" smtClean="0"/>
              <a:t>读取节点：</a:t>
            </a:r>
            <a:endParaRPr lang="en-US" altLang="zh-CN" sz="1400" dirty="0" smtClean="0"/>
          </a:p>
          <a:p>
            <a:pPr algn="l">
              <a:lnSpc>
                <a:spcPct val="120000"/>
              </a:lnSpc>
              <a:buSzPct val="50000"/>
            </a:pPr>
            <a:r>
              <a:rPr lang="zh-CN" altLang="en-US" sz="1400" dirty="0" smtClean="0"/>
              <a:t>先读取</a:t>
            </a:r>
            <a:r>
              <a:rPr lang="en-US" altLang="zh-CN" sz="1400" dirty="0" smtClean="0"/>
              <a:t>level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1</a:t>
            </a:r>
            <a:r>
              <a:rPr lang="zh-CN" altLang="en-US" sz="1400" dirty="0" smtClean="0"/>
              <a:t>， 如果转了一圈，</a:t>
            </a:r>
            <a:r>
              <a:rPr lang="zh-CN" altLang="en-US" sz="1400" smtClean="0"/>
              <a:t>则</a:t>
            </a:r>
            <a:r>
              <a:rPr lang="zh-CN" altLang="en-US" sz="1400" smtClean="0"/>
              <a:t>移动对应</a:t>
            </a:r>
            <a:r>
              <a:rPr lang="en-US" altLang="zh-CN" sz="1400" dirty="0" smtClean="0"/>
              <a:t>level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2</a:t>
            </a:r>
            <a:r>
              <a:rPr lang="zh-CN" altLang="en-US" sz="1400" dirty="0" smtClean="0"/>
              <a:t>的节点，循环下去</a:t>
            </a:r>
            <a:endParaRPr lang="en-US" altLang="zh-CN" sz="1400" dirty="0" smtClean="0"/>
          </a:p>
          <a:p>
            <a:pPr algn="l">
              <a:lnSpc>
                <a:spcPct val="120000"/>
              </a:lnSpc>
              <a:buSzPct val="50000"/>
            </a:pPr>
            <a:r>
              <a:rPr lang="zh-CN" altLang="en-US" sz="1400" dirty="0" smtClean="0"/>
              <a:t>判断当前时间移动到</a:t>
            </a:r>
            <a:r>
              <a:rPr lang="en-US" altLang="zh-CN" sz="1400" dirty="0" smtClean="0"/>
              <a:t>level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1</a:t>
            </a:r>
            <a:r>
              <a:rPr lang="zh-CN" altLang="en-US" sz="1400" dirty="0" smtClean="0"/>
              <a:t>的位置</a:t>
            </a:r>
            <a:r>
              <a:rPr lang="en-US" altLang="zh-CN" sz="1400" dirty="0" smtClean="0"/>
              <a:t> :</a:t>
            </a:r>
            <a:r>
              <a:rPr lang="en-US" altLang="zh-CN" sz="1400" dirty="0" err="1" smtClean="0"/>
              <a:t>cur_tick</a:t>
            </a:r>
            <a:r>
              <a:rPr lang="en-US" altLang="zh-CN" sz="1400" dirty="0" smtClean="0"/>
              <a:t> % 2^8, </a:t>
            </a:r>
            <a:r>
              <a:rPr lang="zh-CN" altLang="en-US" sz="1400" dirty="0" smtClean="0"/>
              <a:t>如果链表不会空，则执行该</a:t>
            </a:r>
            <a:r>
              <a:rPr lang="en-US" altLang="zh-CN" sz="1400" dirty="0" smtClean="0"/>
              <a:t>slot</a:t>
            </a:r>
            <a:r>
              <a:rPr lang="zh-CN" altLang="en-US" sz="1400" dirty="0" smtClean="0"/>
              <a:t>的节点</a:t>
            </a:r>
            <a:r>
              <a:rPr lang="en-US" altLang="zh-CN" sz="1400" dirty="0" smtClean="0"/>
              <a:t>, </a:t>
            </a:r>
            <a:r>
              <a:rPr lang="zh-CN" altLang="en-US" sz="1400" dirty="0" smtClean="0"/>
              <a:t>如果转动了一圈，则将下一级节点进行移动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52589" y="5013110"/>
            <a:ext cx="6824856" cy="15216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l">
              <a:lnSpc>
                <a:spcPct val="120000"/>
              </a:lnSpc>
              <a:buSzPct val="50000"/>
            </a:pPr>
            <a:r>
              <a:rPr lang="zh-CN" altLang="en-US" sz="1400" b="1" dirty="0" smtClean="0"/>
              <a:t>结论：</a:t>
            </a:r>
          </a:p>
          <a:p>
            <a:pPr algn="l">
              <a:lnSpc>
                <a:spcPct val="120000"/>
              </a:lnSpc>
              <a:buSzPct val="50000"/>
            </a:pPr>
            <a:r>
              <a:rPr lang="zh-CN" altLang="en-US" sz="1400" dirty="0" smtClean="0"/>
              <a:t>时间轮采用多级</a:t>
            </a:r>
            <a:r>
              <a:rPr lang="en-US" altLang="zh-CN" sz="1400" dirty="0" smtClean="0"/>
              <a:t>hash</a:t>
            </a:r>
            <a:r>
              <a:rPr lang="zh-CN" altLang="en-US" sz="1400" dirty="0" smtClean="0"/>
              <a:t>， 插入节点复杂度</a:t>
            </a:r>
            <a:r>
              <a:rPr lang="en-US" altLang="zh-CN" sz="1400" dirty="0" smtClean="0"/>
              <a:t>O(1),</a:t>
            </a:r>
            <a:r>
              <a:rPr lang="zh-CN" altLang="en-US" sz="1400" dirty="0" smtClean="0"/>
              <a:t>  读取节点</a:t>
            </a:r>
            <a:r>
              <a:rPr lang="en-US" altLang="zh-CN" sz="1400" dirty="0" smtClean="0"/>
              <a:t>O(1)</a:t>
            </a:r>
            <a:endParaRPr lang="zh-CN" altLang="en-US" sz="1400" dirty="0" smtClean="0"/>
          </a:p>
          <a:p>
            <a:pPr algn="l">
              <a:lnSpc>
                <a:spcPct val="120000"/>
              </a:lnSpc>
              <a:buSzPct val="50000"/>
            </a:pPr>
            <a:r>
              <a:rPr lang="zh-CN" altLang="en-US" sz="1400" dirty="0" smtClean="0"/>
              <a:t>缺点：要修改或删除节点时不方便，没有辅助信息的情况下只能干所有</a:t>
            </a:r>
            <a:r>
              <a:rPr lang="en-US" altLang="zh-CN" sz="1400" smtClean="0"/>
              <a:t>slot</a:t>
            </a:r>
            <a:r>
              <a:rPr lang="zh-CN" altLang="en-US" sz="1400" smtClean="0"/>
              <a:t>，</a:t>
            </a:r>
            <a:r>
              <a:rPr lang="zh-CN" altLang="en-US" sz="1400" dirty="0" smtClean="0"/>
              <a:t>所有链表</a:t>
            </a:r>
            <a:endParaRPr lang="en-US" altLang="zh-CN" sz="1400" dirty="0" smtClean="0"/>
          </a:p>
        </p:txBody>
      </p:sp>
    </p:spTree>
    <p:extLst>
      <p:ext uri="{BB962C8B-B14F-4D97-AF65-F5344CB8AC3E}">
        <p14:creationId xmlns:p14="http://schemas.microsoft.com/office/powerpoint/2010/main" val="1495529446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70" grpId="0"/>
      <p:bldP spid="6" grpId="0"/>
    </p:bldLst>
  </p:timing>
</p:sld>
</file>

<file path=ppt/theme/theme1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主题">
      <a:majorFont>
        <a:latin typeface="Franklin Gothic Medium"/>
        <a:ea typeface="微软雅黑"/>
        <a:cs typeface=""/>
      </a:majorFont>
      <a:minorFont>
        <a:latin typeface="Franklin Gothic Medium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387</TotalTime>
  <Words>814</Words>
  <Application>Microsoft Macintosh PowerPoint</Application>
  <PresentationFormat>全屏显示(4:3)</PresentationFormat>
  <Paragraphs>108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Franklin Gothic Medium</vt:lpstr>
      <vt:lpstr>Verdana</vt:lpstr>
      <vt:lpstr>Wingdings</vt:lpstr>
      <vt:lpstr>黑体</vt:lpstr>
      <vt:lpstr>宋体</vt:lpstr>
      <vt:lpstr>微软雅黑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Microsoft Office 用户</cp:lastModifiedBy>
  <cp:revision>67</cp:revision>
  <dcterms:modified xsi:type="dcterms:W3CDTF">2016-08-18T09:34:14Z</dcterms:modified>
</cp:coreProperties>
</file>